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4630400" cy="8229600"/>
  <p:notesSz cx="8229600" cy="14630400"/>
  <p:embeddedFontLst>
    <p:embeddedFont>
      <p:font typeface="Merriweather Bold" panose="00000800000000000000" pitchFamily="2" charset="0"/>
      <p:bold r:id="rId14"/>
    </p:embeddedFont>
    <p:embeddedFont>
      <p:font typeface="Open Sans" panose="020B0606030504020204" pitchFamily="34" charset="0"/>
      <p:regular r:id="rId15"/>
      <p:bold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1" d="100"/>
          <a:sy n="81" d="100"/>
        </p:scale>
        <p:origin x="101" y="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337927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11.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4.png"/><Relationship Id="rId1" Type="http://schemas.openxmlformats.org/officeDocument/2006/relationships/slideLayout" Target="../slideLayouts/slideLayout11.xml"/><Relationship Id="rId4" Type="http://schemas.openxmlformats.org/officeDocument/2006/relationships/hyperlink" Target="https://pixabay.com/en/thank-you-paper-message-note-391055/"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0.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754975"/>
            <a:ext cx="7556421" cy="3912870"/>
          </a:xfrm>
          <a:prstGeom prst="rect">
            <a:avLst/>
          </a:prstGeom>
          <a:noFill/>
          <a:ln/>
        </p:spPr>
        <p:txBody>
          <a:bodyPr wrap="square" lIns="0" tIns="0" rIns="0" bIns="0" rtlCol="0" anchor="t"/>
          <a:lstStyle/>
          <a:p>
            <a:pPr marL="0" indent="0">
              <a:lnSpc>
                <a:spcPts val="7700"/>
              </a:lnSpc>
              <a:buNone/>
            </a:pPr>
            <a:r>
              <a:rPr lang="en-US" sz="6150" b="1" dirty="0">
                <a:solidFill>
                  <a:srgbClr val="403C4E"/>
                </a:solidFill>
                <a:latin typeface="Times New Roman" panose="02020603050405020304" pitchFamily="18" charset="0"/>
                <a:ea typeface="Tahoma" panose="020B0604030504040204" pitchFamily="34" charset="0"/>
                <a:cs typeface="Times New Roman" panose="02020603050405020304" pitchFamily="18" charset="0"/>
              </a:rPr>
              <a:t>Augmented Reality in Navigation: Enhancing the Travel Experience</a:t>
            </a:r>
            <a:endParaRPr lang="en-US" sz="6150" dirty="0">
              <a:latin typeface="Times New Roman" panose="02020603050405020304" pitchFamily="18" charset="0"/>
              <a:ea typeface="Tahoma" panose="020B0604030504040204" pitchFamily="34" charset="0"/>
              <a:cs typeface="Times New Roman" panose="02020603050405020304" pitchFamily="18" charset="0"/>
            </a:endParaRPr>
          </a:p>
        </p:txBody>
      </p:sp>
      <p:sp>
        <p:nvSpPr>
          <p:cNvPr id="4" name="Text 1"/>
          <p:cNvSpPr/>
          <p:nvPr/>
        </p:nvSpPr>
        <p:spPr>
          <a:xfrm>
            <a:off x="6280190" y="5008007"/>
            <a:ext cx="7556421" cy="1814513"/>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Times New Roman" panose="02020603050405020304" pitchFamily="18" charset="0"/>
                <a:ea typeface="Open Sans" pitchFamily="34" charset="-122"/>
                <a:cs typeface="Times New Roman" panose="02020603050405020304" pitchFamily="18" charset="0"/>
              </a:rPr>
              <a:t>Augmented reality (AR) is revolutionizing the way we navigate our world. By seamlessly integrating digital information with the physical environment, AR navigation systems are transforming the travel experience, providing real-time guidance, contextual information, and immersive exploration.</a:t>
            </a:r>
            <a:endParaRPr lang="en-US" sz="1750" dirty="0">
              <a:latin typeface="Times New Roman" panose="02020603050405020304" pitchFamily="18" charset="0"/>
              <a:cs typeface="Times New Roman" panose="02020603050405020304" pitchFamily="18" charset="0"/>
            </a:endParaRPr>
          </a:p>
        </p:txBody>
      </p:sp>
      <p:sp>
        <p:nvSpPr>
          <p:cNvPr id="5" name="Shape 2"/>
          <p:cNvSpPr/>
          <p:nvPr/>
        </p:nvSpPr>
        <p:spPr>
          <a:xfrm>
            <a:off x="6280190" y="7094577"/>
            <a:ext cx="362903" cy="362903"/>
          </a:xfrm>
          <a:prstGeom prst="roundRect">
            <a:avLst>
              <a:gd name="adj" fmla="val 25194296"/>
            </a:avLst>
          </a:prstGeom>
          <a:noFill/>
          <a:ln w="7620">
            <a:solidFill>
              <a:srgbClr val="FFFFFF"/>
            </a:solidFill>
            <a:prstDash val="solid"/>
          </a:ln>
        </p:spPr>
      </p:sp>
      <p:sp>
        <p:nvSpPr>
          <p:cNvPr id="7" name="Text 3"/>
          <p:cNvSpPr/>
          <p:nvPr/>
        </p:nvSpPr>
        <p:spPr>
          <a:xfrm>
            <a:off x="6756440" y="7077670"/>
            <a:ext cx="2782253" cy="396835"/>
          </a:xfrm>
          <a:prstGeom prst="rect">
            <a:avLst/>
          </a:prstGeom>
          <a:noFill/>
          <a:ln/>
        </p:spPr>
        <p:txBody>
          <a:bodyPr wrap="none" lIns="0" tIns="0" rIns="0" bIns="0" rtlCol="0" anchor="t"/>
          <a:lstStyle/>
          <a:p>
            <a:pPr marL="0" indent="0" algn="l">
              <a:lnSpc>
                <a:spcPts val="3100"/>
              </a:lnSpc>
              <a:buNone/>
            </a:pPr>
            <a:r>
              <a:rPr lang="en-US" sz="2200" b="1" dirty="0">
                <a:solidFill>
                  <a:srgbClr val="403C4E"/>
                </a:solidFill>
                <a:latin typeface="Times New Roman" panose="02020603050405020304" pitchFamily="18" charset="0"/>
                <a:ea typeface="Open Sans Bold" pitchFamily="34" charset="-122"/>
                <a:cs typeface="Times New Roman" panose="02020603050405020304" pitchFamily="18" charset="0"/>
              </a:rPr>
              <a:t>by </a:t>
            </a:r>
            <a:r>
              <a:rPr lang="en-US" sz="2200" b="1" dirty="0" err="1">
                <a:solidFill>
                  <a:srgbClr val="403C4E"/>
                </a:solidFill>
                <a:latin typeface="Times New Roman" panose="02020603050405020304" pitchFamily="18" charset="0"/>
                <a:ea typeface="Open Sans Bold" pitchFamily="34" charset="-122"/>
                <a:cs typeface="Times New Roman" panose="02020603050405020304" pitchFamily="18" charset="0"/>
              </a:rPr>
              <a:t>Mahitha</a:t>
            </a:r>
            <a:r>
              <a:rPr lang="en-US" sz="2200" b="1" dirty="0">
                <a:solidFill>
                  <a:srgbClr val="403C4E"/>
                </a:solidFill>
                <a:latin typeface="Times New Roman" panose="02020603050405020304" pitchFamily="18" charset="0"/>
                <a:ea typeface="Open Sans Bold" pitchFamily="34" charset="-122"/>
                <a:cs typeface="Times New Roman" panose="02020603050405020304" pitchFamily="18" charset="0"/>
              </a:rPr>
              <a:t> </a:t>
            </a:r>
            <a:r>
              <a:rPr lang="en-US" sz="2200" b="1" dirty="0" err="1">
                <a:solidFill>
                  <a:srgbClr val="403C4E"/>
                </a:solidFill>
                <a:latin typeface="Times New Roman" panose="02020603050405020304" pitchFamily="18" charset="0"/>
                <a:ea typeface="Open Sans Bold" pitchFamily="34" charset="-122"/>
                <a:cs typeface="Times New Roman" panose="02020603050405020304" pitchFamily="18" charset="0"/>
              </a:rPr>
              <a:t>Munjeti</a:t>
            </a:r>
            <a:br>
              <a:rPr lang="en-US" sz="2200" b="1" dirty="0">
                <a:solidFill>
                  <a:srgbClr val="403C4E"/>
                </a:solidFill>
                <a:latin typeface="Times New Roman" panose="02020603050405020304" pitchFamily="18" charset="0"/>
                <a:ea typeface="Open Sans Bold" pitchFamily="34" charset="-122"/>
                <a:cs typeface="Times New Roman" panose="02020603050405020304" pitchFamily="18" charset="0"/>
              </a:rPr>
            </a:br>
            <a:r>
              <a:rPr lang="en-US" sz="2200" b="1" dirty="0">
                <a:solidFill>
                  <a:srgbClr val="403C4E"/>
                </a:solidFill>
                <a:latin typeface="Times New Roman" panose="02020603050405020304" pitchFamily="18" charset="0"/>
                <a:ea typeface="Open Sans Bold" pitchFamily="34" charset="-122"/>
                <a:cs typeface="Times New Roman" panose="02020603050405020304" pitchFamily="18" charset="0"/>
              </a:rPr>
              <a:t>22071A6736 – CSDS-A</a:t>
            </a:r>
            <a:endParaRPr lang="en-US" sz="2200" dirty="0">
              <a:latin typeface="Times New Roman" panose="02020603050405020304" pitchFamily="18" charset="0"/>
              <a:cs typeface="Times New Roman" panose="02020603050405020304" pitchFamily="18" charset="0"/>
            </a:endParaRPr>
          </a:p>
        </p:txBody>
      </p:sp>
      <p:pic>
        <p:nvPicPr>
          <p:cNvPr id="10" name="Picture 9">
            <a:extLst>
              <a:ext uri="{FF2B5EF4-FFF2-40B4-BE49-F238E27FC236}">
                <a16:creationId xmlns:a16="http://schemas.microsoft.com/office/drawing/2014/main" id="{740ED172-D0A4-39B3-0B4E-60A3736A9A04}"/>
              </a:ext>
            </a:extLst>
          </p:cNvPr>
          <p:cNvPicPr>
            <a:picLocks noChangeAspect="1"/>
          </p:cNvPicPr>
          <p:nvPr/>
        </p:nvPicPr>
        <p:blipFill>
          <a:blip r:embed="rId4"/>
          <a:stretch>
            <a:fillRect/>
          </a:stretch>
        </p:blipFill>
        <p:spPr>
          <a:xfrm>
            <a:off x="12420292" y="7800915"/>
            <a:ext cx="2210108" cy="42868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2501622"/>
            <a:ext cx="5670590"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Times New Roman" panose="02020603050405020304" pitchFamily="18" charset="0"/>
                <a:ea typeface="Merriweather Bold" pitchFamily="34" charset="-122"/>
                <a:cs typeface="Times New Roman" panose="02020603050405020304" pitchFamily="18" charset="0"/>
              </a:rPr>
              <a:t>Conclusion</a:t>
            </a:r>
            <a:endParaRPr lang="en-US" sz="4450" dirty="0">
              <a:latin typeface="Times New Roman" panose="02020603050405020304" pitchFamily="18" charset="0"/>
              <a:cs typeface="Times New Roman" panose="02020603050405020304" pitchFamily="18" charset="0"/>
            </a:endParaRPr>
          </a:p>
        </p:txBody>
      </p:sp>
      <p:sp>
        <p:nvSpPr>
          <p:cNvPr id="4" name="Text 1"/>
          <p:cNvSpPr/>
          <p:nvPr/>
        </p:nvSpPr>
        <p:spPr>
          <a:xfrm>
            <a:off x="6280190" y="3550563"/>
            <a:ext cx="7556421" cy="2177415"/>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Augmented reality is poised to revolutionize the way we navigate our world, enhancing the travel experience with real-time guidance, contextual information, and immersive exploration. As this technology continues to evolve, it will unlock new possibilities for smarter, safer, and more efficient transportation solutions, transforming the way we interact with our environment.</a:t>
            </a:r>
            <a:endParaRPr lang="en-US" sz="1750" dirty="0"/>
          </a:p>
        </p:txBody>
      </p:sp>
      <p:pic>
        <p:nvPicPr>
          <p:cNvPr id="5" name="Picture 4">
            <a:extLst>
              <a:ext uri="{FF2B5EF4-FFF2-40B4-BE49-F238E27FC236}">
                <a16:creationId xmlns:a16="http://schemas.microsoft.com/office/drawing/2014/main" id="{456C2697-3749-86DC-D527-EAB6409A2190}"/>
              </a:ext>
            </a:extLst>
          </p:cNvPr>
          <p:cNvPicPr>
            <a:picLocks noChangeAspect="1"/>
          </p:cNvPicPr>
          <p:nvPr/>
        </p:nvPicPr>
        <p:blipFill>
          <a:blip r:embed="rId4"/>
          <a:stretch>
            <a:fillRect/>
          </a:stretch>
        </p:blipFill>
        <p:spPr>
          <a:xfrm>
            <a:off x="12420292" y="7800915"/>
            <a:ext cx="2210108" cy="42868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76CE4F9-2053-379A-304F-CCD6E049DA8A}"/>
              </a:ext>
            </a:extLst>
          </p:cNvPr>
          <p:cNvPicPr>
            <a:picLocks noChangeAspect="1"/>
          </p:cNvPicPr>
          <p:nvPr/>
        </p:nvPicPr>
        <p:blipFill>
          <a:blip r:embed="rId2"/>
          <a:stretch>
            <a:fillRect/>
          </a:stretch>
        </p:blipFill>
        <p:spPr>
          <a:xfrm>
            <a:off x="12420292" y="7800915"/>
            <a:ext cx="2210108" cy="428685"/>
          </a:xfrm>
          <a:prstGeom prst="rect">
            <a:avLst/>
          </a:prstGeom>
        </p:spPr>
      </p:pic>
      <p:pic>
        <p:nvPicPr>
          <p:cNvPr id="4" name="Picture 3">
            <a:extLst>
              <a:ext uri="{FF2B5EF4-FFF2-40B4-BE49-F238E27FC236}">
                <a16:creationId xmlns:a16="http://schemas.microsoft.com/office/drawing/2014/main" id="{60C4CA0E-FA3B-ED26-E91F-E854F6C1315F}"/>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465587" y="320512"/>
            <a:ext cx="9539925" cy="7588576"/>
          </a:xfrm>
          <a:prstGeom prst="rect">
            <a:avLst/>
          </a:prstGeom>
        </p:spPr>
      </p:pic>
    </p:spTree>
    <p:extLst>
      <p:ext uri="{BB962C8B-B14F-4D97-AF65-F5344CB8AC3E}">
        <p14:creationId xmlns:p14="http://schemas.microsoft.com/office/powerpoint/2010/main" val="405392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6847" y="894755"/>
            <a:ext cx="7703106" cy="1286589"/>
          </a:xfrm>
          <a:prstGeom prst="rect">
            <a:avLst/>
          </a:prstGeom>
          <a:noFill/>
          <a:ln/>
        </p:spPr>
        <p:txBody>
          <a:bodyPr wrap="square" lIns="0" tIns="0" rIns="0" bIns="0" rtlCol="0" anchor="t"/>
          <a:lstStyle/>
          <a:p>
            <a:pPr marL="0" indent="0">
              <a:lnSpc>
                <a:spcPts val="5050"/>
              </a:lnSpc>
              <a:buNone/>
            </a:pPr>
            <a:r>
              <a:rPr lang="en-US" sz="4050" b="1" dirty="0">
                <a:solidFill>
                  <a:srgbClr val="403C4E"/>
                </a:solidFill>
                <a:latin typeface="Times New Roman" panose="02020603050405020304" pitchFamily="18" charset="0"/>
                <a:ea typeface="Merriweather Bold" pitchFamily="34" charset="-122"/>
                <a:cs typeface="Times New Roman" panose="02020603050405020304" pitchFamily="18" charset="0"/>
              </a:rPr>
              <a:t>Introduction to Augmented Reality (AR)</a:t>
            </a:r>
            <a:endParaRPr lang="en-US" sz="4050" dirty="0">
              <a:latin typeface="Times New Roman" panose="02020603050405020304" pitchFamily="18" charset="0"/>
              <a:cs typeface="Times New Roman" panose="02020603050405020304" pitchFamily="18" charset="0"/>
            </a:endParaRPr>
          </a:p>
        </p:txBody>
      </p:sp>
      <p:sp>
        <p:nvSpPr>
          <p:cNvPr id="4" name="Shape 1"/>
          <p:cNvSpPr/>
          <p:nvPr/>
        </p:nvSpPr>
        <p:spPr>
          <a:xfrm>
            <a:off x="6206847" y="2721650"/>
            <a:ext cx="463153" cy="463153"/>
          </a:xfrm>
          <a:prstGeom prst="roundRect">
            <a:avLst>
              <a:gd name="adj" fmla="val 18668"/>
            </a:avLst>
          </a:prstGeom>
          <a:solidFill>
            <a:srgbClr val="FFD8CC"/>
          </a:solidFill>
          <a:ln w="7620">
            <a:solidFill>
              <a:srgbClr val="E5BEB2"/>
            </a:solidFill>
            <a:prstDash val="solid"/>
          </a:ln>
        </p:spPr>
      </p:sp>
      <p:sp>
        <p:nvSpPr>
          <p:cNvPr id="5" name="Text 2"/>
          <p:cNvSpPr/>
          <p:nvPr/>
        </p:nvSpPr>
        <p:spPr>
          <a:xfrm>
            <a:off x="6367701" y="2798802"/>
            <a:ext cx="141446" cy="308848"/>
          </a:xfrm>
          <a:prstGeom prst="rect">
            <a:avLst/>
          </a:prstGeom>
          <a:noFill/>
          <a:ln/>
        </p:spPr>
        <p:txBody>
          <a:bodyPr wrap="none" lIns="0" tIns="0" rIns="0" bIns="0" rtlCol="0" anchor="t"/>
          <a:lstStyle/>
          <a:p>
            <a:pPr marL="0" indent="0" algn="ctr">
              <a:lnSpc>
                <a:spcPts val="2400"/>
              </a:lnSpc>
              <a:buNone/>
            </a:pPr>
            <a:r>
              <a:rPr lang="en-US" sz="2400" b="1" dirty="0">
                <a:solidFill>
                  <a:srgbClr val="403C4E"/>
                </a:solidFill>
                <a:latin typeface="Merriweather Bold" pitchFamily="34" charset="0"/>
                <a:ea typeface="Merriweather Bold" pitchFamily="34" charset="-122"/>
                <a:cs typeface="Merriweather Bold" pitchFamily="34" charset="-120"/>
              </a:rPr>
              <a:t>1</a:t>
            </a:r>
            <a:endParaRPr lang="en-US" sz="2400" dirty="0"/>
          </a:p>
        </p:txBody>
      </p:sp>
      <p:sp>
        <p:nvSpPr>
          <p:cNvPr id="6" name="Text 3"/>
          <p:cNvSpPr/>
          <p:nvPr/>
        </p:nvSpPr>
        <p:spPr>
          <a:xfrm>
            <a:off x="6875859" y="2721650"/>
            <a:ext cx="3079671" cy="643176"/>
          </a:xfrm>
          <a:prstGeom prst="rect">
            <a:avLst/>
          </a:prstGeom>
          <a:noFill/>
          <a:ln/>
        </p:spPr>
        <p:txBody>
          <a:bodyPr wrap="square" lIns="0" tIns="0" rIns="0" bIns="0" rtlCol="0" anchor="t"/>
          <a:lstStyle/>
          <a:p>
            <a:pPr marL="0" indent="0">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Blending the Digital and Physical</a:t>
            </a:r>
            <a:endParaRPr lang="en-US" sz="2000" dirty="0">
              <a:latin typeface="Times New Roman" panose="02020603050405020304" pitchFamily="18" charset="0"/>
              <a:cs typeface="Times New Roman" panose="02020603050405020304" pitchFamily="18" charset="0"/>
            </a:endParaRPr>
          </a:p>
        </p:txBody>
      </p:sp>
      <p:sp>
        <p:nvSpPr>
          <p:cNvPr id="7" name="Text 4"/>
          <p:cNvSpPr/>
          <p:nvPr/>
        </p:nvSpPr>
        <p:spPr>
          <a:xfrm>
            <a:off x="6885286" y="3488293"/>
            <a:ext cx="3079671" cy="1975961"/>
          </a:xfrm>
          <a:prstGeom prst="rect">
            <a:avLst/>
          </a:prstGeom>
          <a:noFill/>
          <a:ln/>
        </p:spPr>
        <p:txBody>
          <a:bodyPr wrap="square" lIns="0" tIns="0" rIns="0" bIns="0" rtlCol="0" anchor="t"/>
          <a:lstStyle/>
          <a:p>
            <a:pPr marL="0" indent="0">
              <a:lnSpc>
                <a:spcPts val="2550"/>
              </a:lnSpc>
              <a:buNone/>
            </a:pPr>
            <a:r>
              <a:rPr lang="en-US" sz="1600" dirty="0">
                <a:solidFill>
                  <a:srgbClr val="403C4E"/>
                </a:solidFill>
                <a:latin typeface="Times New Roman" panose="02020603050405020304" pitchFamily="18" charset="0"/>
                <a:ea typeface="Open Sans" pitchFamily="34" charset="-122"/>
                <a:cs typeface="Times New Roman" panose="02020603050405020304" pitchFamily="18" charset="0"/>
              </a:rPr>
              <a:t>AR technology superimposes computer-generated graphics, information, and 3D models onto the user's view of the real world, creating an enhanced perception of reality.</a:t>
            </a:r>
            <a:endParaRPr lang="en-US" sz="1600" dirty="0">
              <a:latin typeface="Times New Roman" panose="02020603050405020304" pitchFamily="18" charset="0"/>
              <a:cs typeface="Times New Roman" panose="02020603050405020304" pitchFamily="18" charset="0"/>
            </a:endParaRPr>
          </a:p>
        </p:txBody>
      </p:sp>
      <p:sp>
        <p:nvSpPr>
          <p:cNvPr id="8" name="Shape 5"/>
          <p:cNvSpPr/>
          <p:nvPr/>
        </p:nvSpPr>
        <p:spPr>
          <a:xfrm>
            <a:off x="10161389" y="2721650"/>
            <a:ext cx="463153" cy="463153"/>
          </a:xfrm>
          <a:prstGeom prst="roundRect">
            <a:avLst>
              <a:gd name="adj" fmla="val 18668"/>
            </a:avLst>
          </a:prstGeom>
          <a:solidFill>
            <a:srgbClr val="FFD8CC"/>
          </a:solidFill>
          <a:ln w="7620">
            <a:solidFill>
              <a:srgbClr val="E5BEB2"/>
            </a:solidFill>
            <a:prstDash val="solid"/>
          </a:ln>
        </p:spPr>
      </p:sp>
      <p:sp>
        <p:nvSpPr>
          <p:cNvPr id="9" name="Text 6"/>
          <p:cNvSpPr/>
          <p:nvPr/>
        </p:nvSpPr>
        <p:spPr>
          <a:xfrm>
            <a:off x="10299502" y="2798802"/>
            <a:ext cx="186809" cy="308848"/>
          </a:xfrm>
          <a:prstGeom prst="rect">
            <a:avLst/>
          </a:prstGeom>
          <a:noFill/>
          <a:ln/>
        </p:spPr>
        <p:txBody>
          <a:bodyPr wrap="none" lIns="0" tIns="0" rIns="0" bIns="0" rtlCol="0" anchor="t"/>
          <a:lstStyle/>
          <a:p>
            <a:pPr marL="0" indent="0" algn="ctr">
              <a:lnSpc>
                <a:spcPts val="2400"/>
              </a:lnSpc>
              <a:buNone/>
            </a:pPr>
            <a:r>
              <a:rPr lang="en-US" sz="2400" b="1" dirty="0">
                <a:solidFill>
                  <a:srgbClr val="403C4E"/>
                </a:solidFill>
                <a:latin typeface="Merriweather Bold" pitchFamily="34" charset="0"/>
                <a:ea typeface="Merriweather Bold" pitchFamily="34" charset="-122"/>
                <a:cs typeface="Merriweather Bold" pitchFamily="34" charset="-120"/>
              </a:rPr>
              <a:t>2</a:t>
            </a:r>
            <a:endParaRPr lang="en-US" sz="2400" dirty="0"/>
          </a:p>
        </p:txBody>
      </p:sp>
      <p:sp>
        <p:nvSpPr>
          <p:cNvPr id="10" name="Text 7"/>
          <p:cNvSpPr/>
          <p:nvPr/>
        </p:nvSpPr>
        <p:spPr>
          <a:xfrm>
            <a:off x="10830401" y="2721650"/>
            <a:ext cx="2915960" cy="321588"/>
          </a:xfrm>
          <a:prstGeom prst="rect">
            <a:avLst/>
          </a:prstGeom>
          <a:noFill/>
          <a:ln/>
        </p:spPr>
        <p:txBody>
          <a:bodyPr wrap="none" lIns="0" tIns="0" rIns="0" bIns="0" rtlCol="0" anchor="t"/>
          <a:lstStyle/>
          <a:p>
            <a:pPr marL="0" indent="0">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Real-Time Interaction</a:t>
            </a:r>
            <a:endParaRPr lang="en-US" sz="2000" dirty="0">
              <a:latin typeface="Times New Roman" panose="02020603050405020304" pitchFamily="18" charset="0"/>
              <a:cs typeface="Times New Roman" panose="02020603050405020304" pitchFamily="18" charset="0"/>
            </a:endParaRPr>
          </a:p>
        </p:txBody>
      </p:sp>
      <p:sp>
        <p:nvSpPr>
          <p:cNvPr id="11" name="Text 8"/>
          <p:cNvSpPr/>
          <p:nvPr/>
        </p:nvSpPr>
        <p:spPr>
          <a:xfrm>
            <a:off x="10830401" y="3166705"/>
            <a:ext cx="3079671" cy="1646634"/>
          </a:xfrm>
          <a:prstGeom prst="rect">
            <a:avLst/>
          </a:prstGeom>
          <a:noFill/>
          <a:ln/>
        </p:spPr>
        <p:txBody>
          <a:bodyPr wrap="square" lIns="0" tIns="0" rIns="0" bIns="0" rtlCol="0" anchor="t"/>
          <a:lstStyle/>
          <a:p>
            <a:pPr marL="0" indent="0">
              <a:lnSpc>
                <a:spcPts val="2550"/>
              </a:lnSpc>
              <a:buNone/>
            </a:pPr>
            <a:r>
              <a:rPr lang="en-US" sz="1600" dirty="0">
                <a:solidFill>
                  <a:srgbClr val="403C4E"/>
                </a:solidFill>
                <a:latin typeface="Times New Roman" panose="02020603050405020304" pitchFamily="18" charset="0"/>
                <a:ea typeface="Open Sans" pitchFamily="34" charset="-122"/>
                <a:cs typeface="Times New Roman" panose="02020603050405020304" pitchFamily="18" charset="0"/>
              </a:rPr>
              <a:t>AR systems respond to user input and movements, enabling dynamic and interactive experiences that blend the digital and physical realms.</a:t>
            </a:r>
            <a:endParaRPr lang="en-US" sz="1600" dirty="0">
              <a:latin typeface="Times New Roman" panose="02020603050405020304" pitchFamily="18" charset="0"/>
              <a:cs typeface="Times New Roman" panose="02020603050405020304" pitchFamily="18" charset="0"/>
            </a:endParaRPr>
          </a:p>
        </p:txBody>
      </p:sp>
      <p:sp>
        <p:nvSpPr>
          <p:cNvPr id="12" name="Shape 9"/>
          <p:cNvSpPr/>
          <p:nvPr/>
        </p:nvSpPr>
        <p:spPr>
          <a:xfrm>
            <a:off x="6206847" y="5901690"/>
            <a:ext cx="463153" cy="463153"/>
          </a:xfrm>
          <a:prstGeom prst="roundRect">
            <a:avLst>
              <a:gd name="adj" fmla="val 18668"/>
            </a:avLst>
          </a:prstGeom>
          <a:solidFill>
            <a:srgbClr val="FFD8CC"/>
          </a:solidFill>
          <a:ln w="7620">
            <a:solidFill>
              <a:srgbClr val="E5BEB2"/>
            </a:solidFill>
            <a:prstDash val="solid"/>
          </a:ln>
        </p:spPr>
      </p:sp>
      <p:sp>
        <p:nvSpPr>
          <p:cNvPr id="13" name="Text 10"/>
          <p:cNvSpPr/>
          <p:nvPr/>
        </p:nvSpPr>
        <p:spPr>
          <a:xfrm>
            <a:off x="6351032" y="5978843"/>
            <a:ext cx="174784" cy="308848"/>
          </a:xfrm>
          <a:prstGeom prst="rect">
            <a:avLst/>
          </a:prstGeom>
          <a:noFill/>
          <a:ln/>
        </p:spPr>
        <p:txBody>
          <a:bodyPr wrap="none" lIns="0" tIns="0" rIns="0" bIns="0" rtlCol="0" anchor="t"/>
          <a:lstStyle/>
          <a:p>
            <a:pPr marL="0" indent="0" algn="ctr">
              <a:lnSpc>
                <a:spcPts val="2400"/>
              </a:lnSpc>
              <a:buNone/>
            </a:pPr>
            <a:r>
              <a:rPr lang="en-US" sz="2400" b="1" dirty="0">
                <a:solidFill>
                  <a:srgbClr val="403C4E"/>
                </a:solidFill>
                <a:latin typeface="Merriweather Bold" pitchFamily="34" charset="0"/>
                <a:ea typeface="Merriweather Bold" pitchFamily="34" charset="-122"/>
                <a:cs typeface="Merriweather Bold" pitchFamily="34" charset="-120"/>
              </a:rPr>
              <a:t>3</a:t>
            </a:r>
            <a:endParaRPr lang="en-US" sz="2400" dirty="0"/>
          </a:p>
        </p:txBody>
      </p:sp>
      <p:sp>
        <p:nvSpPr>
          <p:cNvPr id="14" name="Text 11"/>
          <p:cNvSpPr/>
          <p:nvPr/>
        </p:nvSpPr>
        <p:spPr>
          <a:xfrm>
            <a:off x="6875859" y="5901690"/>
            <a:ext cx="2657713" cy="321588"/>
          </a:xfrm>
          <a:prstGeom prst="rect">
            <a:avLst/>
          </a:prstGeom>
          <a:noFill/>
          <a:ln/>
        </p:spPr>
        <p:txBody>
          <a:bodyPr wrap="none" lIns="0" tIns="0" rIns="0" bIns="0" rtlCol="0" anchor="t"/>
          <a:lstStyle/>
          <a:p>
            <a:pPr marL="0" indent="0">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Diverse Applications</a:t>
            </a:r>
            <a:endParaRPr lang="en-US" sz="2000" dirty="0">
              <a:latin typeface="Times New Roman" panose="02020603050405020304" pitchFamily="18" charset="0"/>
              <a:cs typeface="Times New Roman" panose="02020603050405020304" pitchFamily="18" charset="0"/>
            </a:endParaRPr>
          </a:p>
        </p:txBody>
      </p:sp>
      <p:sp>
        <p:nvSpPr>
          <p:cNvPr id="15" name="Text 12"/>
          <p:cNvSpPr/>
          <p:nvPr/>
        </p:nvSpPr>
        <p:spPr>
          <a:xfrm>
            <a:off x="6875859" y="6346746"/>
            <a:ext cx="7034093" cy="987981"/>
          </a:xfrm>
          <a:prstGeom prst="rect">
            <a:avLst/>
          </a:prstGeom>
          <a:noFill/>
          <a:ln/>
        </p:spPr>
        <p:txBody>
          <a:bodyPr wrap="square" lIns="0" tIns="0" rIns="0" bIns="0" rtlCol="0" anchor="t"/>
          <a:lstStyle/>
          <a:p>
            <a:pPr marL="0" indent="0">
              <a:lnSpc>
                <a:spcPts val="2550"/>
              </a:lnSpc>
              <a:buNone/>
            </a:pPr>
            <a:r>
              <a:rPr lang="en-US" sz="1600" dirty="0">
                <a:solidFill>
                  <a:srgbClr val="403C4E"/>
                </a:solidFill>
                <a:latin typeface="Times New Roman" panose="02020603050405020304" pitchFamily="18" charset="0"/>
                <a:ea typeface="Open Sans" pitchFamily="34" charset="-122"/>
                <a:cs typeface="Times New Roman" panose="02020603050405020304" pitchFamily="18" charset="0"/>
              </a:rPr>
              <a:t>From gaming and retail to education and navigation, AR has a wide range of applications, transforming how we interact with and perceive our environment.</a:t>
            </a:r>
            <a:endParaRPr lang="en-US" sz="1600" dirty="0">
              <a:latin typeface="Times New Roman" panose="02020603050405020304" pitchFamily="18" charset="0"/>
              <a:cs typeface="Times New Roman" panose="02020603050405020304" pitchFamily="18" charset="0"/>
            </a:endParaRPr>
          </a:p>
        </p:txBody>
      </p:sp>
      <p:pic>
        <p:nvPicPr>
          <p:cNvPr id="16" name="Picture 15">
            <a:extLst>
              <a:ext uri="{FF2B5EF4-FFF2-40B4-BE49-F238E27FC236}">
                <a16:creationId xmlns:a16="http://schemas.microsoft.com/office/drawing/2014/main" id="{507767DF-B1EA-9D59-4670-0CAE293BC810}"/>
              </a:ext>
            </a:extLst>
          </p:cNvPr>
          <p:cNvPicPr>
            <a:picLocks noChangeAspect="1"/>
          </p:cNvPicPr>
          <p:nvPr/>
        </p:nvPicPr>
        <p:blipFill>
          <a:blip r:embed="rId4"/>
          <a:stretch>
            <a:fillRect/>
          </a:stretch>
        </p:blipFill>
        <p:spPr>
          <a:xfrm>
            <a:off x="12429719" y="7800915"/>
            <a:ext cx="2210108" cy="428685"/>
          </a:xfrm>
          <a:prstGeom prst="rect">
            <a:avLst/>
          </a:prstGeom>
        </p:spPr>
      </p:pic>
      <p:pic>
        <p:nvPicPr>
          <p:cNvPr id="17" name="Picture 16">
            <a:extLst>
              <a:ext uri="{FF2B5EF4-FFF2-40B4-BE49-F238E27FC236}">
                <a16:creationId xmlns:a16="http://schemas.microsoft.com/office/drawing/2014/main" id="{4DC46758-673D-F674-8374-95C4C95B363F}"/>
              </a:ext>
            </a:extLst>
          </p:cNvPr>
          <p:cNvPicPr>
            <a:picLocks noChangeAspect="1"/>
          </p:cNvPicPr>
          <p:nvPr/>
        </p:nvPicPr>
        <p:blipFill>
          <a:blip r:embed="rId4"/>
          <a:stretch>
            <a:fillRect/>
          </a:stretch>
        </p:blipFill>
        <p:spPr>
          <a:xfrm>
            <a:off x="12420292" y="7800915"/>
            <a:ext cx="2210108" cy="42868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40054"/>
          </a:xfrm>
          <a:prstGeom prst="rect">
            <a:avLst/>
          </a:prstGeom>
        </p:spPr>
      </p:pic>
      <p:sp>
        <p:nvSpPr>
          <p:cNvPr id="3" name="Text 0"/>
          <p:cNvSpPr/>
          <p:nvPr/>
        </p:nvSpPr>
        <p:spPr>
          <a:xfrm>
            <a:off x="655201" y="2856309"/>
            <a:ext cx="7660719" cy="584954"/>
          </a:xfrm>
          <a:prstGeom prst="rect">
            <a:avLst/>
          </a:prstGeom>
          <a:noFill/>
          <a:ln/>
        </p:spPr>
        <p:txBody>
          <a:bodyPr wrap="none" lIns="0" tIns="0" rIns="0" bIns="0" rtlCol="0" anchor="t"/>
          <a:lstStyle/>
          <a:p>
            <a:pPr marL="0" indent="0">
              <a:lnSpc>
                <a:spcPts val="4600"/>
              </a:lnSpc>
              <a:buNone/>
            </a:pPr>
            <a:r>
              <a:rPr lang="en-US" sz="3650" b="1" dirty="0">
                <a:solidFill>
                  <a:srgbClr val="403C4E"/>
                </a:solidFill>
                <a:latin typeface="Times New Roman" panose="02020603050405020304" pitchFamily="18" charset="0"/>
                <a:ea typeface="Merriweather Bold" pitchFamily="34" charset="-122"/>
                <a:cs typeface="Times New Roman" panose="02020603050405020304" pitchFamily="18" charset="0"/>
              </a:rPr>
              <a:t>Evolution of Navigation Systems</a:t>
            </a:r>
            <a:endParaRPr lang="en-US" sz="3650" dirty="0">
              <a:latin typeface="Times New Roman" panose="02020603050405020304" pitchFamily="18" charset="0"/>
              <a:cs typeface="Times New Roman" panose="02020603050405020304" pitchFamily="18" charset="0"/>
            </a:endParaRPr>
          </a:p>
        </p:txBody>
      </p:sp>
      <p:sp>
        <p:nvSpPr>
          <p:cNvPr id="4" name="Shape 1"/>
          <p:cNvSpPr/>
          <p:nvPr/>
        </p:nvSpPr>
        <p:spPr>
          <a:xfrm>
            <a:off x="655201" y="5867400"/>
            <a:ext cx="13319998" cy="22860"/>
          </a:xfrm>
          <a:prstGeom prst="roundRect">
            <a:avLst>
              <a:gd name="adj" fmla="val 343953"/>
            </a:avLst>
          </a:prstGeom>
          <a:solidFill>
            <a:srgbClr val="E5BEB2"/>
          </a:solidFill>
          <a:ln/>
        </p:spPr>
      </p:sp>
      <p:sp>
        <p:nvSpPr>
          <p:cNvPr id="5" name="Shape 2"/>
          <p:cNvSpPr/>
          <p:nvPr/>
        </p:nvSpPr>
        <p:spPr>
          <a:xfrm>
            <a:off x="3926800" y="5212259"/>
            <a:ext cx="22860" cy="655201"/>
          </a:xfrm>
          <a:prstGeom prst="roundRect">
            <a:avLst>
              <a:gd name="adj" fmla="val 343953"/>
            </a:avLst>
          </a:prstGeom>
          <a:solidFill>
            <a:srgbClr val="E5BEB2"/>
          </a:solidFill>
          <a:ln/>
        </p:spPr>
      </p:sp>
      <p:sp>
        <p:nvSpPr>
          <p:cNvPr id="6" name="Shape 3"/>
          <p:cNvSpPr/>
          <p:nvPr/>
        </p:nvSpPr>
        <p:spPr>
          <a:xfrm>
            <a:off x="3727728" y="5656838"/>
            <a:ext cx="421124" cy="421124"/>
          </a:xfrm>
          <a:prstGeom prst="roundRect">
            <a:avLst>
              <a:gd name="adj" fmla="val 18671"/>
            </a:avLst>
          </a:prstGeom>
          <a:solidFill>
            <a:srgbClr val="FFD8CC"/>
          </a:solidFill>
          <a:ln w="7620">
            <a:solidFill>
              <a:srgbClr val="E5BEB2"/>
            </a:solidFill>
            <a:prstDash val="solid"/>
          </a:ln>
        </p:spPr>
      </p:sp>
      <p:sp>
        <p:nvSpPr>
          <p:cNvPr id="7" name="Text 4"/>
          <p:cNvSpPr/>
          <p:nvPr/>
        </p:nvSpPr>
        <p:spPr>
          <a:xfrm>
            <a:off x="3873937" y="5726966"/>
            <a:ext cx="128588" cy="280868"/>
          </a:xfrm>
          <a:prstGeom prst="rect">
            <a:avLst/>
          </a:prstGeom>
          <a:noFill/>
          <a:ln/>
        </p:spPr>
        <p:txBody>
          <a:bodyPr wrap="none" lIns="0" tIns="0" rIns="0" bIns="0" rtlCol="0" anchor="t"/>
          <a:lstStyle/>
          <a:p>
            <a:pPr marL="0" indent="0" algn="ctr">
              <a:lnSpc>
                <a:spcPts val="2200"/>
              </a:lnSpc>
              <a:buNone/>
            </a:pPr>
            <a:r>
              <a:rPr lang="en-US" sz="2200" b="1" dirty="0">
                <a:solidFill>
                  <a:srgbClr val="403C4E"/>
                </a:solidFill>
                <a:latin typeface="Merriweather Bold" pitchFamily="34" charset="0"/>
                <a:ea typeface="Merriweather Bold" pitchFamily="34" charset="-122"/>
                <a:cs typeface="Merriweather Bold" pitchFamily="34" charset="-120"/>
              </a:rPr>
              <a:t>1</a:t>
            </a:r>
            <a:endParaRPr lang="en-US" sz="2200" dirty="0"/>
          </a:p>
        </p:txBody>
      </p:sp>
      <p:sp>
        <p:nvSpPr>
          <p:cNvPr id="8" name="Text 5"/>
          <p:cNvSpPr/>
          <p:nvPr/>
        </p:nvSpPr>
        <p:spPr>
          <a:xfrm>
            <a:off x="2768322" y="4021455"/>
            <a:ext cx="2340054" cy="292418"/>
          </a:xfrm>
          <a:prstGeom prst="rect">
            <a:avLst/>
          </a:prstGeom>
          <a:noFill/>
          <a:ln/>
        </p:spPr>
        <p:txBody>
          <a:bodyPr wrap="none" lIns="0" tIns="0" rIns="0" bIns="0" rtlCol="0" anchor="t"/>
          <a:lstStyle/>
          <a:p>
            <a:pPr marL="0" indent="0" algn="ctr">
              <a:lnSpc>
                <a:spcPts val="2300"/>
              </a:lnSpc>
              <a:buNone/>
            </a:pPr>
            <a:r>
              <a:rPr lang="en-US" sz="1800" b="1" dirty="0">
                <a:solidFill>
                  <a:srgbClr val="403C4E"/>
                </a:solidFill>
                <a:latin typeface="Times New Roman" panose="02020603050405020304" pitchFamily="18" charset="0"/>
                <a:ea typeface="Merriweather Bold" pitchFamily="34" charset="-122"/>
                <a:cs typeface="Times New Roman" panose="02020603050405020304" pitchFamily="18" charset="0"/>
              </a:rPr>
              <a:t>Paper Maps</a:t>
            </a:r>
            <a:endParaRPr lang="en-US" sz="1800" dirty="0">
              <a:latin typeface="Times New Roman" panose="02020603050405020304" pitchFamily="18" charset="0"/>
              <a:cs typeface="Times New Roman" panose="02020603050405020304" pitchFamily="18" charset="0"/>
            </a:endParaRPr>
          </a:p>
        </p:txBody>
      </p:sp>
      <p:sp>
        <p:nvSpPr>
          <p:cNvPr id="9" name="Text 6"/>
          <p:cNvSpPr/>
          <p:nvPr/>
        </p:nvSpPr>
        <p:spPr>
          <a:xfrm>
            <a:off x="842367" y="4426148"/>
            <a:ext cx="6192083" cy="598884"/>
          </a:xfrm>
          <a:prstGeom prst="rect">
            <a:avLst/>
          </a:prstGeom>
          <a:noFill/>
          <a:ln/>
        </p:spPr>
        <p:txBody>
          <a:bodyPr wrap="square" lIns="0" tIns="0" rIns="0" bIns="0" rtlCol="0" anchor="t"/>
          <a:lstStyle/>
          <a:p>
            <a:pPr marL="0" indent="0" algn="ctr">
              <a:lnSpc>
                <a:spcPts val="2350"/>
              </a:lnSpc>
              <a:buNone/>
            </a:pPr>
            <a:r>
              <a:rPr lang="en-US" sz="1450" dirty="0">
                <a:solidFill>
                  <a:srgbClr val="403C4E"/>
                </a:solidFill>
                <a:latin typeface="Times New Roman" panose="02020603050405020304" pitchFamily="18" charset="0"/>
                <a:ea typeface="Open Sans" pitchFamily="34" charset="-122"/>
                <a:cs typeface="Times New Roman" panose="02020603050405020304" pitchFamily="18" charset="0"/>
              </a:rPr>
              <a:t>Traditional paper maps provided limited spatial awareness and required manual navigation.</a:t>
            </a:r>
            <a:endParaRPr lang="en-US" sz="1450" dirty="0">
              <a:latin typeface="Times New Roman" panose="02020603050405020304" pitchFamily="18" charset="0"/>
              <a:cs typeface="Times New Roman" panose="02020603050405020304" pitchFamily="18" charset="0"/>
            </a:endParaRPr>
          </a:p>
        </p:txBody>
      </p:sp>
      <p:sp>
        <p:nvSpPr>
          <p:cNvPr id="10" name="Shape 7"/>
          <p:cNvSpPr/>
          <p:nvPr/>
        </p:nvSpPr>
        <p:spPr>
          <a:xfrm>
            <a:off x="7303532" y="5867340"/>
            <a:ext cx="22860" cy="655201"/>
          </a:xfrm>
          <a:prstGeom prst="roundRect">
            <a:avLst>
              <a:gd name="adj" fmla="val 343953"/>
            </a:avLst>
          </a:prstGeom>
          <a:solidFill>
            <a:srgbClr val="E5BEB2"/>
          </a:solidFill>
          <a:ln/>
        </p:spPr>
      </p:sp>
      <p:sp>
        <p:nvSpPr>
          <p:cNvPr id="11" name="Shape 8"/>
          <p:cNvSpPr/>
          <p:nvPr/>
        </p:nvSpPr>
        <p:spPr>
          <a:xfrm>
            <a:off x="7104459" y="5656838"/>
            <a:ext cx="421124" cy="421124"/>
          </a:xfrm>
          <a:prstGeom prst="roundRect">
            <a:avLst>
              <a:gd name="adj" fmla="val 18671"/>
            </a:avLst>
          </a:prstGeom>
          <a:solidFill>
            <a:srgbClr val="FFD8CC"/>
          </a:solidFill>
          <a:ln w="7620">
            <a:solidFill>
              <a:srgbClr val="E5BEB2"/>
            </a:solidFill>
            <a:prstDash val="solid"/>
          </a:ln>
        </p:spPr>
      </p:sp>
      <p:sp>
        <p:nvSpPr>
          <p:cNvPr id="12" name="Text 9"/>
          <p:cNvSpPr/>
          <p:nvPr/>
        </p:nvSpPr>
        <p:spPr>
          <a:xfrm>
            <a:off x="7230070" y="5726966"/>
            <a:ext cx="169902" cy="280868"/>
          </a:xfrm>
          <a:prstGeom prst="rect">
            <a:avLst/>
          </a:prstGeom>
          <a:noFill/>
          <a:ln/>
        </p:spPr>
        <p:txBody>
          <a:bodyPr wrap="none" lIns="0" tIns="0" rIns="0" bIns="0" rtlCol="0" anchor="t"/>
          <a:lstStyle/>
          <a:p>
            <a:pPr marL="0" indent="0" algn="ctr">
              <a:lnSpc>
                <a:spcPts val="2200"/>
              </a:lnSpc>
              <a:buNone/>
            </a:pPr>
            <a:r>
              <a:rPr lang="en-US" sz="2200" b="1" dirty="0">
                <a:solidFill>
                  <a:srgbClr val="403C4E"/>
                </a:solidFill>
                <a:latin typeface="Merriweather Bold" pitchFamily="34" charset="0"/>
                <a:ea typeface="Merriweather Bold" pitchFamily="34" charset="-122"/>
                <a:cs typeface="Merriweather Bold" pitchFamily="34" charset="-120"/>
              </a:rPr>
              <a:t>2</a:t>
            </a:r>
            <a:endParaRPr lang="en-US" sz="2200" dirty="0"/>
          </a:p>
        </p:txBody>
      </p:sp>
      <p:sp>
        <p:nvSpPr>
          <p:cNvPr id="13" name="Text 10"/>
          <p:cNvSpPr/>
          <p:nvPr/>
        </p:nvSpPr>
        <p:spPr>
          <a:xfrm>
            <a:off x="6145054" y="6709767"/>
            <a:ext cx="2340054" cy="292418"/>
          </a:xfrm>
          <a:prstGeom prst="rect">
            <a:avLst/>
          </a:prstGeom>
          <a:noFill/>
          <a:ln/>
        </p:spPr>
        <p:txBody>
          <a:bodyPr wrap="none" lIns="0" tIns="0" rIns="0" bIns="0" rtlCol="0" anchor="t"/>
          <a:lstStyle/>
          <a:p>
            <a:pPr marL="0" indent="0" algn="ctr">
              <a:lnSpc>
                <a:spcPts val="2300"/>
              </a:lnSpc>
              <a:buNone/>
            </a:pPr>
            <a:r>
              <a:rPr lang="en-US" sz="1800" b="1" dirty="0">
                <a:solidFill>
                  <a:srgbClr val="403C4E"/>
                </a:solidFill>
                <a:latin typeface="Times New Roman" panose="02020603050405020304" pitchFamily="18" charset="0"/>
                <a:ea typeface="Merriweather Bold" pitchFamily="34" charset="-122"/>
                <a:cs typeface="Times New Roman" panose="02020603050405020304" pitchFamily="18" charset="0"/>
              </a:rPr>
              <a:t>GPS Navigation</a:t>
            </a:r>
            <a:endParaRPr lang="en-US" sz="1800" dirty="0">
              <a:latin typeface="Times New Roman" panose="02020603050405020304" pitchFamily="18" charset="0"/>
              <a:cs typeface="Times New Roman" panose="02020603050405020304" pitchFamily="18" charset="0"/>
            </a:endParaRPr>
          </a:p>
        </p:txBody>
      </p:sp>
      <p:sp>
        <p:nvSpPr>
          <p:cNvPr id="14" name="Text 11"/>
          <p:cNvSpPr/>
          <p:nvPr/>
        </p:nvSpPr>
        <p:spPr>
          <a:xfrm>
            <a:off x="4219099" y="7114461"/>
            <a:ext cx="6192083" cy="598884"/>
          </a:xfrm>
          <a:prstGeom prst="rect">
            <a:avLst/>
          </a:prstGeom>
          <a:noFill/>
          <a:ln/>
        </p:spPr>
        <p:txBody>
          <a:bodyPr wrap="square" lIns="0" tIns="0" rIns="0" bIns="0" rtlCol="0" anchor="t"/>
          <a:lstStyle/>
          <a:p>
            <a:pPr marL="0" indent="0" algn="ctr">
              <a:lnSpc>
                <a:spcPts val="2350"/>
              </a:lnSpc>
              <a:buNone/>
            </a:pPr>
            <a:r>
              <a:rPr lang="en-US" sz="1450" dirty="0">
                <a:solidFill>
                  <a:srgbClr val="403C4E"/>
                </a:solidFill>
                <a:latin typeface="Times New Roman" panose="02020603050405020304" pitchFamily="18" charset="0"/>
                <a:ea typeface="Open Sans" pitchFamily="34" charset="-122"/>
                <a:cs typeface="Times New Roman" panose="02020603050405020304" pitchFamily="18" charset="0"/>
              </a:rPr>
              <a:t>Satellite-based GPS systems offered turn-by-turn directions and real-time location tracking.</a:t>
            </a:r>
            <a:endParaRPr lang="en-US" sz="1450" dirty="0">
              <a:latin typeface="Times New Roman" panose="02020603050405020304" pitchFamily="18" charset="0"/>
              <a:cs typeface="Times New Roman" panose="02020603050405020304" pitchFamily="18" charset="0"/>
            </a:endParaRPr>
          </a:p>
        </p:txBody>
      </p:sp>
      <p:sp>
        <p:nvSpPr>
          <p:cNvPr id="15" name="Shape 12"/>
          <p:cNvSpPr/>
          <p:nvPr/>
        </p:nvSpPr>
        <p:spPr>
          <a:xfrm>
            <a:off x="10680383" y="5212259"/>
            <a:ext cx="22860" cy="655201"/>
          </a:xfrm>
          <a:prstGeom prst="roundRect">
            <a:avLst>
              <a:gd name="adj" fmla="val 343953"/>
            </a:avLst>
          </a:prstGeom>
          <a:solidFill>
            <a:srgbClr val="E5BEB2"/>
          </a:solidFill>
          <a:ln/>
        </p:spPr>
      </p:sp>
      <p:sp>
        <p:nvSpPr>
          <p:cNvPr id="16" name="Shape 13"/>
          <p:cNvSpPr/>
          <p:nvPr/>
        </p:nvSpPr>
        <p:spPr>
          <a:xfrm>
            <a:off x="10481310" y="5656838"/>
            <a:ext cx="421124" cy="421124"/>
          </a:xfrm>
          <a:prstGeom prst="roundRect">
            <a:avLst>
              <a:gd name="adj" fmla="val 18671"/>
            </a:avLst>
          </a:prstGeom>
          <a:solidFill>
            <a:srgbClr val="FFD8CC"/>
          </a:solidFill>
          <a:ln w="7620">
            <a:solidFill>
              <a:srgbClr val="E5BEB2"/>
            </a:solidFill>
            <a:prstDash val="solid"/>
          </a:ln>
        </p:spPr>
      </p:sp>
      <p:sp>
        <p:nvSpPr>
          <p:cNvPr id="17" name="Text 14"/>
          <p:cNvSpPr/>
          <p:nvPr/>
        </p:nvSpPr>
        <p:spPr>
          <a:xfrm>
            <a:off x="10612398" y="5726966"/>
            <a:ext cx="158948" cy="280868"/>
          </a:xfrm>
          <a:prstGeom prst="rect">
            <a:avLst/>
          </a:prstGeom>
          <a:noFill/>
          <a:ln/>
        </p:spPr>
        <p:txBody>
          <a:bodyPr wrap="none" lIns="0" tIns="0" rIns="0" bIns="0" rtlCol="0" anchor="t"/>
          <a:lstStyle/>
          <a:p>
            <a:pPr marL="0" indent="0" algn="ctr">
              <a:lnSpc>
                <a:spcPts val="2200"/>
              </a:lnSpc>
              <a:buNone/>
            </a:pPr>
            <a:r>
              <a:rPr lang="en-US" sz="2200" b="1" dirty="0">
                <a:solidFill>
                  <a:srgbClr val="403C4E"/>
                </a:solidFill>
                <a:latin typeface="Merriweather Bold" pitchFamily="34" charset="0"/>
                <a:ea typeface="Merriweather Bold" pitchFamily="34" charset="-122"/>
                <a:cs typeface="Merriweather Bold" pitchFamily="34" charset="-120"/>
              </a:rPr>
              <a:t>3</a:t>
            </a:r>
            <a:endParaRPr lang="en-US" sz="2200" dirty="0"/>
          </a:p>
        </p:txBody>
      </p:sp>
      <p:sp>
        <p:nvSpPr>
          <p:cNvPr id="18" name="Text 15"/>
          <p:cNvSpPr/>
          <p:nvPr/>
        </p:nvSpPr>
        <p:spPr>
          <a:xfrm>
            <a:off x="9521904" y="3722013"/>
            <a:ext cx="2340054" cy="292418"/>
          </a:xfrm>
          <a:prstGeom prst="rect">
            <a:avLst/>
          </a:prstGeom>
          <a:noFill/>
          <a:ln/>
        </p:spPr>
        <p:txBody>
          <a:bodyPr wrap="none" lIns="0" tIns="0" rIns="0" bIns="0" rtlCol="0" anchor="t"/>
          <a:lstStyle/>
          <a:p>
            <a:pPr marL="0" indent="0" algn="ctr">
              <a:lnSpc>
                <a:spcPts val="2300"/>
              </a:lnSpc>
              <a:buNone/>
            </a:pPr>
            <a:r>
              <a:rPr lang="en-US" sz="1800" b="1" dirty="0">
                <a:solidFill>
                  <a:srgbClr val="403C4E"/>
                </a:solidFill>
                <a:latin typeface="Times New Roman" panose="02020603050405020304" pitchFamily="18" charset="0"/>
                <a:ea typeface="Merriweather Bold" pitchFamily="34" charset="-122"/>
                <a:cs typeface="Times New Roman" panose="02020603050405020304" pitchFamily="18" charset="0"/>
              </a:rPr>
              <a:t>Augmented Reality</a:t>
            </a:r>
            <a:endParaRPr lang="en-US" sz="1800" dirty="0">
              <a:latin typeface="Times New Roman" panose="02020603050405020304" pitchFamily="18" charset="0"/>
              <a:cs typeface="Times New Roman" panose="02020603050405020304" pitchFamily="18" charset="0"/>
            </a:endParaRPr>
          </a:p>
        </p:txBody>
      </p:sp>
      <p:sp>
        <p:nvSpPr>
          <p:cNvPr id="19" name="Text 16"/>
          <p:cNvSpPr/>
          <p:nvPr/>
        </p:nvSpPr>
        <p:spPr>
          <a:xfrm>
            <a:off x="7595949" y="4126706"/>
            <a:ext cx="6192083" cy="898327"/>
          </a:xfrm>
          <a:prstGeom prst="rect">
            <a:avLst/>
          </a:prstGeom>
          <a:noFill/>
          <a:ln/>
        </p:spPr>
        <p:txBody>
          <a:bodyPr wrap="square" lIns="0" tIns="0" rIns="0" bIns="0" rtlCol="0" anchor="t"/>
          <a:lstStyle/>
          <a:p>
            <a:pPr marL="0" indent="0" algn="ctr">
              <a:lnSpc>
                <a:spcPts val="2350"/>
              </a:lnSpc>
              <a:buNone/>
            </a:pPr>
            <a:r>
              <a:rPr lang="en-US" sz="1450" dirty="0">
                <a:solidFill>
                  <a:srgbClr val="403C4E"/>
                </a:solidFill>
                <a:latin typeface="Times New Roman" panose="02020603050405020304" pitchFamily="18" charset="0"/>
                <a:ea typeface="Open Sans" pitchFamily="34" charset="-122"/>
                <a:cs typeface="Times New Roman" panose="02020603050405020304" pitchFamily="18" charset="0"/>
              </a:rPr>
              <a:t>AR navigation overlays digital information and directions directly onto the user's view of the physical environment, enhancing spatial awareness and decision-making.</a:t>
            </a:r>
            <a:endParaRPr lang="en-US" sz="1450" dirty="0">
              <a:latin typeface="Times New Roman" panose="02020603050405020304" pitchFamily="18" charset="0"/>
              <a:cs typeface="Times New Roman" panose="02020603050405020304" pitchFamily="18" charset="0"/>
            </a:endParaRPr>
          </a:p>
        </p:txBody>
      </p:sp>
      <p:pic>
        <p:nvPicPr>
          <p:cNvPr id="20" name="Picture 19">
            <a:extLst>
              <a:ext uri="{FF2B5EF4-FFF2-40B4-BE49-F238E27FC236}">
                <a16:creationId xmlns:a16="http://schemas.microsoft.com/office/drawing/2014/main" id="{428BF8F9-8CED-789E-E3D3-080F87ADCC88}"/>
              </a:ext>
            </a:extLst>
          </p:cNvPr>
          <p:cNvPicPr>
            <a:picLocks noChangeAspect="1"/>
          </p:cNvPicPr>
          <p:nvPr/>
        </p:nvPicPr>
        <p:blipFill>
          <a:blip r:embed="rId4"/>
          <a:stretch>
            <a:fillRect/>
          </a:stretch>
        </p:blipFill>
        <p:spPr>
          <a:xfrm>
            <a:off x="12420292" y="7800915"/>
            <a:ext cx="2210108" cy="42868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80190" y="884515"/>
            <a:ext cx="7508558"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Times New Roman" panose="02020603050405020304" pitchFamily="18" charset="0"/>
                <a:ea typeface="Merriweather Bold" pitchFamily="34" charset="-122"/>
                <a:cs typeface="Times New Roman" panose="02020603050405020304" pitchFamily="18" charset="0"/>
              </a:rPr>
              <a:t>How AR Navigation Works</a:t>
            </a:r>
            <a:endParaRPr lang="en-US" sz="4450" dirty="0">
              <a:latin typeface="Times New Roman" panose="02020603050405020304" pitchFamily="18" charset="0"/>
              <a:cs typeface="Times New Roman" panose="02020603050405020304" pitchFamily="18" charset="0"/>
            </a:endParaRPr>
          </a:p>
        </p:txBody>
      </p:sp>
      <p:sp>
        <p:nvSpPr>
          <p:cNvPr id="4" name="Shape 1"/>
          <p:cNvSpPr/>
          <p:nvPr/>
        </p:nvSpPr>
        <p:spPr>
          <a:xfrm>
            <a:off x="6280190" y="1933456"/>
            <a:ext cx="3664863" cy="3136702"/>
          </a:xfrm>
          <a:prstGeom prst="roundRect">
            <a:avLst>
              <a:gd name="adj" fmla="val 3037"/>
            </a:avLst>
          </a:prstGeom>
          <a:solidFill>
            <a:srgbClr val="FFD8CC"/>
          </a:solidFill>
          <a:ln w="7620">
            <a:solidFill>
              <a:srgbClr val="E5BEB2"/>
            </a:solidFill>
            <a:prstDash val="solid"/>
          </a:ln>
        </p:spPr>
      </p:sp>
      <p:sp>
        <p:nvSpPr>
          <p:cNvPr id="5" name="Text 2"/>
          <p:cNvSpPr/>
          <p:nvPr/>
        </p:nvSpPr>
        <p:spPr>
          <a:xfrm>
            <a:off x="6514624" y="216789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03C4E"/>
                </a:solidFill>
                <a:latin typeface="Times New Roman" panose="02020603050405020304" pitchFamily="18" charset="0"/>
                <a:ea typeface="Merriweather Bold" pitchFamily="34" charset="-122"/>
                <a:cs typeface="Times New Roman" panose="02020603050405020304" pitchFamily="18" charset="0"/>
              </a:rPr>
              <a:t>Sensor Integration</a:t>
            </a:r>
            <a:endParaRPr lang="en-US" sz="2200" dirty="0">
              <a:latin typeface="Times New Roman" panose="02020603050405020304" pitchFamily="18" charset="0"/>
              <a:cs typeface="Times New Roman" panose="02020603050405020304" pitchFamily="18" charset="0"/>
            </a:endParaRPr>
          </a:p>
        </p:txBody>
      </p:sp>
      <p:sp>
        <p:nvSpPr>
          <p:cNvPr id="6" name="Text 3"/>
          <p:cNvSpPr/>
          <p:nvPr/>
        </p:nvSpPr>
        <p:spPr>
          <a:xfrm>
            <a:off x="6514624" y="2658308"/>
            <a:ext cx="3195995" cy="2177415"/>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Times New Roman" panose="02020603050405020304" pitchFamily="18" charset="0"/>
                <a:ea typeface="Open Sans" pitchFamily="34" charset="-122"/>
                <a:cs typeface="Times New Roman" panose="02020603050405020304" pitchFamily="18" charset="0"/>
              </a:rPr>
              <a:t>AR navigation relies on a combination of sensors, including GPS, cameras, and motion trackers, to accurately locate the user and their surroundings.</a:t>
            </a:r>
            <a:endParaRPr lang="en-US" sz="1750" dirty="0">
              <a:latin typeface="Times New Roman" panose="02020603050405020304" pitchFamily="18" charset="0"/>
              <a:cs typeface="Times New Roman" panose="02020603050405020304" pitchFamily="18" charset="0"/>
            </a:endParaRPr>
          </a:p>
        </p:txBody>
      </p:sp>
      <p:sp>
        <p:nvSpPr>
          <p:cNvPr id="7" name="Shape 4"/>
          <p:cNvSpPr/>
          <p:nvPr/>
        </p:nvSpPr>
        <p:spPr>
          <a:xfrm>
            <a:off x="10171867" y="1933456"/>
            <a:ext cx="3664863" cy="3136702"/>
          </a:xfrm>
          <a:prstGeom prst="roundRect">
            <a:avLst>
              <a:gd name="adj" fmla="val 3037"/>
            </a:avLst>
          </a:prstGeom>
          <a:solidFill>
            <a:srgbClr val="FFD8CC"/>
          </a:solidFill>
          <a:ln w="7620">
            <a:solidFill>
              <a:srgbClr val="E5BEB2"/>
            </a:solidFill>
            <a:prstDash val="solid"/>
          </a:ln>
        </p:spPr>
      </p:sp>
      <p:sp>
        <p:nvSpPr>
          <p:cNvPr id="8" name="Text 5"/>
          <p:cNvSpPr/>
          <p:nvPr/>
        </p:nvSpPr>
        <p:spPr>
          <a:xfrm>
            <a:off x="10406301" y="2167890"/>
            <a:ext cx="2835235" cy="354330"/>
          </a:xfrm>
          <a:prstGeom prst="rect">
            <a:avLst/>
          </a:prstGeom>
          <a:noFill/>
          <a:ln/>
        </p:spPr>
        <p:txBody>
          <a:bodyPr wrap="none" lIns="0" tIns="0" rIns="0" bIns="0" rtlCol="0" anchor="t"/>
          <a:lstStyle/>
          <a:p>
            <a:pPr marL="0" indent="0">
              <a:lnSpc>
                <a:spcPts val="2750"/>
              </a:lnSpc>
              <a:buNone/>
            </a:pPr>
            <a:r>
              <a:rPr lang="en-US" sz="2200" b="1" dirty="0">
                <a:solidFill>
                  <a:srgbClr val="403C4E"/>
                </a:solidFill>
                <a:latin typeface="Times New Roman" panose="02020603050405020304" pitchFamily="18" charset="0"/>
                <a:ea typeface="Merriweather Bold" pitchFamily="34" charset="-122"/>
                <a:cs typeface="Times New Roman" panose="02020603050405020304" pitchFamily="18" charset="0"/>
              </a:rPr>
              <a:t>Spatial Mapping</a:t>
            </a:r>
            <a:endParaRPr lang="en-US" sz="2200" dirty="0">
              <a:latin typeface="Times New Roman" panose="02020603050405020304" pitchFamily="18" charset="0"/>
              <a:cs typeface="Times New Roman" panose="02020603050405020304" pitchFamily="18" charset="0"/>
            </a:endParaRPr>
          </a:p>
        </p:txBody>
      </p:sp>
      <p:sp>
        <p:nvSpPr>
          <p:cNvPr id="9" name="Text 6"/>
          <p:cNvSpPr/>
          <p:nvPr/>
        </p:nvSpPr>
        <p:spPr>
          <a:xfrm>
            <a:off x="10406301" y="2658308"/>
            <a:ext cx="3195995" cy="1814513"/>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Times New Roman" panose="02020603050405020304" pitchFamily="18" charset="0"/>
                <a:ea typeface="Open Sans" pitchFamily="34" charset="-122"/>
                <a:cs typeface="Times New Roman" panose="02020603050405020304" pitchFamily="18" charset="0"/>
              </a:rPr>
              <a:t>The system maps the physical environment, creating a digital representation that can be overlaid with navigation data and virtual objects.</a:t>
            </a:r>
            <a:endParaRPr lang="en-US" sz="1750" dirty="0">
              <a:latin typeface="Times New Roman" panose="02020603050405020304" pitchFamily="18" charset="0"/>
              <a:cs typeface="Times New Roman" panose="02020603050405020304" pitchFamily="18" charset="0"/>
            </a:endParaRPr>
          </a:p>
        </p:txBody>
      </p:sp>
      <p:sp>
        <p:nvSpPr>
          <p:cNvPr id="10" name="Shape 7"/>
          <p:cNvSpPr/>
          <p:nvPr/>
        </p:nvSpPr>
        <p:spPr>
          <a:xfrm>
            <a:off x="6280190" y="5296972"/>
            <a:ext cx="7556421" cy="2047994"/>
          </a:xfrm>
          <a:prstGeom prst="roundRect">
            <a:avLst>
              <a:gd name="adj" fmla="val 4652"/>
            </a:avLst>
          </a:prstGeom>
          <a:solidFill>
            <a:srgbClr val="FFD8CC"/>
          </a:solidFill>
          <a:ln w="7620">
            <a:solidFill>
              <a:srgbClr val="E5BEB2"/>
            </a:solidFill>
            <a:prstDash val="solid"/>
          </a:ln>
        </p:spPr>
      </p:sp>
      <p:sp>
        <p:nvSpPr>
          <p:cNvPr id="11" name="Text 8"/>
          <p:cNvSpPr/>
          <p:nvPr/>
        </p:nvSpPr>
        <p:spPr>
          <a:xfrm>
            <a:off x="6514624" y="5531406"/>
            <a:ext cx="3093363" cy="354330"/>
          </a:xfrm>
          <a:prstGeom prst="rect">
            <a:avLst/>
          </a:prstGeom>
          <a:noFill/>
          <a:ln/>
        </p:spPr>
        <p:txBody>
          <a:bodyPr wrap="none" lIns="0" tIns="0" rIns="0" bIns="0" rtlCol="0" anchor="t"/>
          <a:lstStyle/>
          <a:p>
            <a:pPr marL="0" indent="0">
              <a:lnSpc>
                <a:spcPts val="2750"/>
              </a:lnSpc>
              <a:buNone/>
            </a:pPr>
            <a:r>
              <a:rPr lang="en-US" sz="2200" b="1" dirty="0">
                <a:solidFill>
                  <a:srgbClr val="403C4E"/>
                </a:solidFill>
                <a:latin typeface="Times New Roman" panose="02020603050405020304" pitchFamily="18" charset="0"/>
                <a:ea typeface="Merriweather Bold" pitchFamily="34" charset="-122"/>
                <a:cs typeface="Times New Roman" panose="02020603050405020304" pitchFamily="18" charset="0"/>
              </a:rPr>
              <a:t>Real-Time Rendering</a:t>
            </a:r>
            <a:endParaRPr lang="en-US" sz="2200" dirty="0">
              <a:latin typeface="Times New Roman" panose="02020603050405020304" pitchFamily="18" charset="0"/>
              <a:cs typeface="Times New Roman" panose="02020603050405020304" pitchFamily="18" charset="0"/>
            </a:endParaRPr>
          </a:p>
        </p:txBody>
      </p:sp>
      <p:sp>
        <p:nvSpPr>
          <p:cNvPr id="12" name="Text 9"/>
          <p:cNvSpPr/>
          <p:nvPr/>
        </p:nvSpPr>
        <p:spPr>
          <a:xfrm>
            <a:off x="6514624" y="6021824"/>
            <a:ext cx="7087553" cy="1088708"/>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Times New Roman" panose="02020603050405020304" pitchFamily="18" charset="0"/>
                <a:ea typeface="Open Sans" pitchFamily="34" charset="-122"/>
                <a:cs typeface="Times New Roman" panose="02020603050405020304" pitchFamily="18" charset="0"/>
              </a:rPr>
              <a:t>The AR interface dynamically renders directions, points of interest, and other digital content on top of the user's view, creating an immersive navigation experience.</a:t>
            </a:r>
            <a:endParaRPr lang="en-US" sz="1750" dirty="0">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D8793244-D47E-4404-A9AB-AB5ECEE3A2DF}"/>
              </a:ext>
            </a:extLst>
          </p:cNvPr>
          <p:cNvPicPr>
            <a:picLocks noChangeAspect="1"/>
          </p:cNvPicPr>
          <p:nvPr/>
        </p:nvPicPr>
        <p:blipFill>
          <a:blip r:embed="rId4"/>
          <a:stretch>
            <a:fillRect/>
          </a:stretch>
        </p:blipFill>
        <p:spPr>
          <a:xfrm>
            <a:off x="12344878" y="7747814"/>
            <a:ext cx="2210108" cy="42868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2177058"/>
            <a:ext cx="12718494"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Times New Roman" panose="02020603050405020304" pitchFamily="18" charset="0"/>
                <a:ea typeface="Merriweather Bold" pitchFamily="34" charset="-122"/>
                <a:cs typeface="Times New Roman" panose="02020603050405020304" pitchFamily="18" charset="0"/>
              </a:rPr>
              <a:t>Real-World Applications of AR in Navigation</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3452813"/>
            <a:ext cx="3161348" cy="354330"/>
          </a:xfrm>
          <a:prstGeom prst="rect">
            <a:avLst/>
          </a:prstGeom>
          <a:noFill/>
          <a:ln/>
        </p:spPr>
        <p:txBody>
          <a:bodyPr wrap="none" lIns="0" tIns="0" rIns="0" bIns="0" rtlCol="0" anchor="t"/>
          <a:lstStyle/>
          <a:p>
            <a:pPr marL="0" indent="0">
              <a:lnSpc>
                <a:spcPts val="2750"/>
              </a:lnSpc>
              <a:buNone/>
            </a:pPr>
            <a:r>
              <a:rPr lang="en-US" sz="2200" b="1" dirty="0">
                <a:solidFill>
                  <a:srgbClr val="403C4E"/>
                </a:solidFill>
                <a:latin typeface="Times New Roman" panose="02020603050405020304" pitchFamily="18" charset="0"/>
                <a:ea typeface="Merriweather Bold" pitchFamily="34" charset="-122"/>
                <a:cs typeface="Times New Roman" panose="02020603050405020304" pitchFamily="18" charset="0"/>
              </a:rPr>
              <a:t>Pedestrian Navigation</a:t>
            </a:r>
            <a:endParaRPr lang="en-US" sz="2200" dirty="0">
              <a:latin typeface="Times New Roman" panose="02020603050405020304" pitchFamily="18" charset="0"/>
              <a:cs typeface="Times New Roman" panose="02020603050405020304" pitchFamily="18" charset="0"/>
            </a:endParaRPr>
          </a:p>
        </p:txBody>
      </p:sp>
      <p:sp>
        <p:nvSpPr>
          <p:cNvPr id="4" name="Text 2"/>
          <p:cNvSpPr/>
          <p:nvPr/>
        </p:nvSpPr>
        <p:spPr>
          <a:xfrm>
            <a:off x="793790" y="403395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AR navigation apps can provide walking directions, point out landmarks, and highlight nearby amenities, enhancing the urban exploration experience.</a:t>
            </a:r>
            <a:endParaRPr lang="en-US" sz="1750" dirty="0"/>
          </a:p>
        </p:txBody>
      </p:sp>
      <p:sp>
        <p:nvSpPr>
          <p:cNvPr id="5" name="Text 3"/>
          <p:cNvSpPr/>
          <p:nvPr/>
        </p:nvSpPr>
        <p:spPr>
          <a:xfrm>
            <a:off x="5332928" y="3452813"/>
            <a:ext cx="3307794" cy="354330"/>
          </a:xfrm>
          <a:prstGeom prst="rect">
            <a:avLst/>
          </a:prstGeom>
          <a:noFill/>
          <a:ln/>
        </p:spPr>
        <p:txBody>
          <a:bodyPr wrap="none" lIns="0" tIns="0" rIns="0" bIns="0" rtlCol="0" anchor="t"/>
          <a:lstStyle/>
          <a:p>
            <a:pPr marL="0" indent="0">
              <a:lnSpc>
                <a:spcPts val="2750"/>
              </a:lnSpc>
              <a:buNone/>
            </a:pPr>
            <a:r>
              <a:rPr lang="en-US" sz="2200" b="1" dirty="0">
                <a:solidFill>
                  <a:srgbClr val="403C4E"/>
                </a:solidFill>
                <a:latin typeface="Times New Roman" panose="02020603050405020304" pitchFamily="18" charset="0"/>
                <a:ea typeface="Merriweather Bold" pitchFamily="34" charset="-122"/>
                <a:cs typeface="Times New Roman" panose="02020603050405020304" pitchFamily="18" charset="0"/>
              </a:rPr>
              <a:t>Automotive Navigation</a:t>
            </a:r>
            <a:endParaRPr lang="en-US" sz="2200" dirty="0">
              <a:latin typeface="Times New Roman" panose="02020603050405020304" pitchFamily="18" charset="0"/>
              <a:cs typeface="Times New Roman" panose="02020603050405020304" pitchFamily="18" charset="0"/>
            </a:endParaRPr>
          </a:p>
        </p:txBody>
      </p:sp>
      <p:sp>
        <p:nvSpPr>
          <p:cNvPr id="6" name="Text 4"/>
          <p:cNvSpPr/>
          <p:nvPr/>
        </p:nvSpPr>
        <p:spPr>
          <a:xfrm>
            <a:off x="5332928" y="403395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AR heads-up displays in vehicles can project navigation information directly onto the windshield, allowing drivers to keep their eyes on the road.</a:t>
            </a:r>
            <a:endParaRPr lang="en-US" sz="1750" dirty="0"/>
          </a:p>
        </p:txBody>
      </p:sp>
      <p:sp>
        <p:nvSpPr>
          <p:cNvPr id="7" name="Text 5"/>
          <p:cNvSpPr/>
          <p:nvPr/>
        </p:nvSpPr>
        <p:spPr>
          <a:xfrm>
            <a:off x="9872067" y="3452813"/>
            <a:ext cx="3206948" cy="354330"/>
          </a:xfrm>
          <a:prstGeom prst="rect">
            <a:avLst/>
          </a:prstGeom>
          <a:noFill/>
          <a:ln/>
        </p:spPr>
        <p:txBody>
          <a:bodyPr wrap="none" lIns="0" tIns="0" rIns="0" bIns="0" rtlCol="0" anchor="t"/>
          <a:lstStyle/>
          <a:p>
            <a:pPr marL="0" indent="0">
              <a:lnSpc>
                <a:spcPts val="2750"/>
              </a:lnSpc>
              <a:buNone/>
            </a:pPr>
            <a:r>
              <a:rPr lang="en-US" sz="2200" b="1" dirty="0">
                <a:solidFill>
                  <a:srgbClr val="403C4E"/>
                </a:solidFill>
                <a:latin typeface="Times New Roman" panose="02020603050405020304" pitchFamily="18" charset="0"/>
                <a:ea typeface="Merriweather Bold" pitchFamily="34" charset="-122"/>
                <a:cs typeface="Times New Roman" panose="02020603050405020304" pitchFamily="18" charset="0"/>
              </a:rPr>
              <a:t>Aviation and Maritime</a:t>
            </a:r>
            <a:endParaRPr lang="en-US" sz="2200" dirty="0">
              <a:latin typeface="Times New Roman" panose="02020603050405020304" pitchFamily="18" charset="0"/>
              <a:cs typeface="Times New Roman" panose="02020603050405020304" pitchFamily="18" charset="0"/>
            </a:endParaRPr>
          </a:p>
        </p:txBody>
      </p:sp>
      <p:sp>
        <p:nvSpPr>
          <p:cNvPr id="8" name="Text 6"/>
          <p:cNvSpPr/>
          <p:nvPr/>
        </p:nvSpPr>
        <p:spPr>
          <a:xfrm>
            <a:off x="9872067" y="403395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AR technology is transforming navigation for pilots and ship captains, providing enhanced situational awareness and real-time data overlays.</a:t>
            </a:r>
            <a:endParaRPr lang="en-US" sz="1750" dirty="0"/>
          </a:p>
        </p:txBody>
      </p:sp>
      <p:pic>
        <p:nvPicPr>
          <p:cNvPr id="9" name="Picture 8">
            <a:extLst>
              <a:ext uri="{FF2B5EF4-FFF2-40B4-BE49-F238E27FC236}">
                <a16:creationId xmlns:a16="http://schemas.microsoft.com/office/drawing/2014/main" id="{4E43C9C2-5731-9826-5724-7C9694C82464}"/>
              </a:ext>
            </a:extLst>
          </p:cNvPr>
          <p:cNvPicPr>
            <a:picLocks noChangeAspect="1"/>
          </p:cNvPicPr>
          <p:nvPr/>
        </p:nvPicPr>
        <p:blipFill>
          <a:blip r:embed="rId3"/>
          <a:stretch>
            <a:fillRect/>
          </a:stretch>
        </p:blipFill>
        <p:spPr>
          <a:xfrm>
            <a:off x="12420292" y="7800915"/>
            <a:ext cx="2210108" cy="42868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08633" y="839629"/>
            <a:ext cx="6642735" cy="644843"/>
          </a:xfrm>
          <a:prstGeom prst="rect">
            <a:avLst/>
          </a:prstGeom>
          <a:noFill/>
          <a:ln/>
        </p:spPr>
        <p:txBody>
          <a:bodyPr wrap="none" lIns="0" tIns="0" rIns="0" bIns="0" rtlCol="0" anchor="t"/>
          <a:lstStyle/>
          <a:p>
            <a:pPr marL="0" indent="0">
              <a:lnSpc>
                <a:spcPts val="5050"/>
              </a:lnSpc>
              <a:buNone/>
            </a:pPr>
            <a:r>
              <a:rPr lang="en-US" sz="4050" b="1" dirty="0">
                <a:solidFill>
                  <a:srgbClr val="403C4E"/>
                </a:solidFill>
                <a:latin typeface="Times New Roman" panose="02020603050405020304" pitchFamily="18" charset="0"/>
                <a:ea typeface="Merriweather Bold" pitchFamily="34" charset="-122"/>
                <a:cs typeface="Times New Roman" panose="02020603050405020304" pitchFamily="18" charset="0"/>
              </a:rPr>
              <a:t>Benefits of AR Navigation</a:t>
            </a:r>
            <a:endParaRPr lang="en-US" sz="405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6208633" y="1793915"/>
            <a:ext cx="515898" cy="515898"/>
          </a:xfrm>
          <a:prstGeom prst="rect">
            <a:avLst/>
          </a:prstGeom>
        </p:spPr>
      </p:pic>
      <p:sp>
        <p:nvSpPr>
          <p:cNvPr id="5" name="Text 1"/>
          <p:cNvSpPr/>
          <p:nvPr/>
        </p:nvSpPr>
        <p:spPr>
          <a:xfrm>
            <a:off x="6208633" y="2516148"/>
            <a:ext cx="3673197" cy="322421"/>
          </a:xfrm>
          <a:prstGeom prst="rect">
            <a:avLst/>
          </a:prstGeom>
          <a:noFill/>
          <a:ln/>
        </p:spPr>
        <p:txBody>
          <a:bodyPr wrap="none" lIns="0" tIns="0" rIns="0" bIns="0" rtlCol="0" anchor="t"/>
          <a:lstStyle/>
          <a:p>
            <a:pPr marL="0" indent="0" algn="l">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Improved Spatial Awareness</a:t>
            </a:r>
            <a:endParaRPr lang="en-US" sz="2000" dirty="0">
              <a:latin typeface="Times New Roman" panose="02020603050405020304" pitchFamily="18" charset="0"/>
              <a:cs typeface="Times New Roman" panose="02020603050405020304" pitchFamily="18" charset="0"/>
            </a:endParaRPr>
          </a:p>
        </p:txBody>
      </p:sp>
      <p:sp>
        <p:nvSpPr>
          <p:cNvPr id="6" name="Text 2"/>
          <p:cNvSpPr/>
          <p:nvPr/>
        </p:nvSpPr>
        <p:spPr>
          <a:xfrm>
            <a:off x="6208633" y="2962275"/>
            <a:ext cx="3694986" cy="1320165"/>
          </a:xfrm>
          <a:prstGeom prst="rect">
            <a:avLst/>
          </a:prstGeom>
          <a:noFill/>
          <a:ln/>
        </p:spPr>
        <p:txBody>
          <a:bodyPr wrap="square" lIns="0" tIns="0" rIns="0" bIns="0" rtlCol="0" anchor="t"/>
          <a:lstStyle/>
          <a:p>
            <a:pPr marL="0" indent="0" algn="l">
              <a:lnSpc>
                <a:spcPts val="2550"/>
              </a:lnSpc>
              <a:buNone/>
            </a:pPr>
            <a:r>
              <a:rPr lang="en-US" sz="1600" dirty="0">
                <a:solidFill>
                  <a:srgbClr val="403C4E"/>
                </a:solidFill>
                <a:latin typeface="Open Sans" pitchFamily="34" charset="0"/>
                <a:ea typeface="Open Sans" pitchFamily="34" charset="-122"/>
                <a:cs typeface="Open Sans" pitchFamily="34" charset="-120"/>
              </a:rPr>
              <a:t>AR navigation enhances the user's understanding of their surroundings by integrating digital information with the physical environment.</a:t>
            </a:r>
            <a:endParaRPr lang="en-US" sz="1600" dirty="0"/>
          </a:p>
        </p:txBody>
      </p:sp>
      <p:pic>
        <p:nvPicPr>
          <p:cNvPr id="7" name="Image 2" descr="preencoded.png"/>
          <p:cNvPicPr>
            <a:picLocks noChangeAspect="1"/>
          </p:cNvPicPr>
          <p:nvPr/>
        </p:nvPicPr>
        <p:blipFill>
          <a:blip r:embed="rId5"/>
          <a:stretch>
            <a:fillRect/>
          </a:stretch>
        </p:blipFill>
        <p:spPr>
          <a:xfrm>
            <a:off x="10213062" y="1793915"/>
            <a:ext cx="515898" cy="515898"/>
          </a:xfrm>
          <a:prstGeom prst="rect">
            <a:avLst/>
          </a:prstGeom>
        </p:spPr>
      </p:pic>
      <p:sp>
        <p:nvSpPr>
          <p:cNvPr id="8" name="Text 3"/>
          <p:cNvSpPr/>
          <p:nvPr/>
        </p:nvSpPr>
        <p:spPr>
          <a:xfrm>
            <a:off x="10213062" y="2516148"/>
            <a:ext cx="2579489" cy="322421"/>
          </a:xfrm>
          <a:prstGeom prst="rect">
            <a:avLst/>
          </a:prstGeom>
          <a:noFill/>
          <a:ln/>
        </p:spPr>
        <p:txBody>
          <a:bodyPr wrap="none" lIns="0" tIns="0" rIns="0" bIns="0" rtlCol="0" anchor="t"/>
          <a:lstStyle/>
          <a:p>
            <a:pPr marL="0" indent="0" algn="l">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Increased Safety</a:t>
            </a:r>
            <a:endParaRPr lang="en-US" sz="2000" dirty="0">
              <a:latin typeface="Times New Roman" panose="02020603050405020304" pitchFamily="18" charset="0"/>
              <a:cs typeface="Times New Roman" panose="02020603050405020304" pitchFamily="18" charset="0"/>
            </a:endParaRPr>
          </a:p>
        </p:txBody>
      </p:sp>
      <p:sp>
        <p:nvSpPr>
          <p:cNvPr id="9" name="Text 4"/>
          <p:cNvSpPr/>
          <p:nvPr/>
        </p:nvSpPr>
        <p:spPr>
          <a:xfrm>
            <a:off x="10213062" y="2962275"/>
            <a:ext cx="3695105" cy="1320165"/>
          </a:xfrm>
          <a:prstGeom prst="rect">
            <a:avLst/>
          </a:prstGeom>
          <a:noFill/>
          <a:ln/>
        </p:spPr>
        <p:txBody>
          <a:bodyPr wrap="square" lIns="0" tIns="0" rIns="0" bIns="0" rtlCol="0" anchor="t"/>
          <a:lstStyle/>
          <a:p>
            <a:pPr marL="0" indent="0" algn="l">
              <a:lnSpc>
                <a:spcPts val="2550"/>
              </a:lnSpc>
              <a:buNone/>
            </a:pPr>
            <a:r>
              <a:rPr lang="en-US" sz="1600" dirty="0">
                <a:solidFill>
                  <a:srgbClr val="403C4E"/>
                </a:solidFill>
                <a:latin typeface="Open Sans" pitchFamily="34" charset="0"/>
                <a:ea typeface="Open Sans" pitchFamily="34" charset="-122"/>
                <a:cs typeface="Open Sans" pitchFamily="34" charset="-120"/>
              </a:rPr>
              <a:t>AR interfaces reduce the need for users to look away from their environment, keeping their attention focused on the road or path ahead.</a:t>
            </a:r>
            <a:endParaRPr lang="en-US" sz="1600" dirty="0"/>
          </a:p>
        </p:txBody>
      </p:sp>
      <p:pic>
        <p:nvPicPr>
          <p:cNvPr id="10" name="Image 3" descr="preencoded.png"/>
          <p:cNvPicPr>
            <a:picLocks noChangeAspect="1"/>
          </p:cNvPicPr>
          <p:nvPr/>
        </p:nvPicPr>
        <p:blipFill>
          <a:blip r:embed="rId6"/>
          <a:stretch>
            <a:fillRect/>
          </a:stretch>
        </p:blipFill>
        <p:spPr>
          <a:xfrm>
            <a:off x="6208633" y="4901446"/>
            <a:ext cx="515898" cy="515898"/>
          </a:xfrm>
          <a:prstGeom prst="rect">
            <a:avLst/>
          </a:prstGeom>
        </p:spPr>
      </p:pic>
      <p:sp>
        <p:nvSpPr>
          <p:cNvPr id="11" name="Text 5"/>
          <p:cNvSpPr/>
          <p:nvPr/>
        </p:nvSpPr>
        <p:spPr>
          <a:xfrm>
            <a:off x="6208633" y="5623679"/>
            <a:ext cx="2579489" cy="322421"/>
          </a:xfrm>
          <a:prstGeom prst="rect">
            <a:avLst/>
          </a:prstGeom>
          <a:noFill/>
          <a:ln/>
        </p:spPr>
        <p:txBody>
          <a:bodyPr wrap="none" lIns="0" tIns="0" rIns="0" bIns="0" rtlCol="0" anchor="t"/>
          <a:lstStyle/>
          <a:p>
            <a:pPr marL="0" indent="0" algn="l">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Time Savings</a:t>
            </a:r>
            <a:endParaRPr lang="en-US" sz="2000" dirty="0">
              <a:latin typeface="Times New Roman" panose="02020603050405020304" pitchFamily="18" charset="0"/>
              <a:cs typeface="Times New Roman" panose="02020603050405020304" pitchFamily="18" charset="0"/>
            </a:endParaRPr>
          </a:p>
        </p:txBody>
      </p:sp>
      <p:sp>
        <p:nvSpPr>
          <p:cNvPr id="12" name="Text 6"/>
          <p:cNvSpPr/>
          <p:nvPr/>
        </p:nvSpPr>
        <p:spPr>
          <a:xfrm>
            <a:off x="6208633" y="6069806"/>
            <a:ext cx="3694986" cy="1320165"/>
          </a:xfrm>
          <a:prstGeom prst="rect">
            <a:avLst/>
          </a:prstGeom>
          <a:noFill/>
          <a:ln/>
        </p:spPr>
        <p:txBody>
          <a:bodyPr wrap="square" lIns="0" tIns="0" rIns="0" bIns="0" rtlCol="0" anchor="t"/>
          <a:lstStyle/>
          <a:p>
            <a:pPr marL="0" indent="0" algn="l">
              <a:lnSpc>
                <a:spcPts val="2550"/>
              </a:lnSpc>
              <a:buNone/>
            </a:pPr>
            <a:r>
              <a:rPr lang="en-US" sz="1600" dirty="0">
                <a:solidFill>
                  <a:srgbClr val="403C4E"/>
                </a:solidFill>
                <a:latin typeface="Open Sans" pitchFamily="34" charset="0"/>
                <a:ea typeface="Open Sans" pitchFamily="34" charset="-122"/>
                <a:cs typeface="Open Sans" pitchFamily="34" charset="-120"/>
              </a:rPr>
              <a:t>AR navigation can provide more efficient routes and real-time updates, helping users reach their destinations faster.</a:t>
            </a:r>
            <a:endParaRPr lang="en-US" sz="1600" dirty="0"/>
          </a:p>
        </p:txBody>
      </p:sp>
      <p:pic>
        <p:nvPicPr>
          <p:cNvPr id="13" name="Image 4" descr="preencoded.png"/>
          <p:cNvPicPr>
            <a:picLocks noChangeAspect="1"/>
          </p:cNvPicPr>
          <p:nvPr/>
        </p:nvPicPr>
        <p:blipFill>
          <a:blip r:embed="rId7"/>
          <a:stretch>
            <a:fillRect/>
          </a:stretch>
        </p:blipFill>
        <p:spPr>
          <a:xfrm>
            <a:off x="10213062" y="4901446"/>
            <a:ext cx="515898" cy="515898"/>
          </a:xfrm>
          <a:prstGeom prst="rect">
            <a:avLst/>
          </a:prstGeom>
        </p:spPr>
      </p:pic>
      <p:sp>
        <p:nvSpPr>
          <p:cNvPr id="14" name="Text 7"/>
          <p:cNvSpPr/>
          <p:nvPr/>
        </p:nvSpPr>
        <p:spPr>
          <a:xfrm>
            <a:off x="10213062" y="5623679"/>
            <a:ext cx="3421737" cy="322421"/>
          </a:xfrm>
          <a:prstGeom prst="rect">
            <a:avLst/>
          </a:prstGeom>
          <a:noFill/>
          <a:ln/>
        </p:spPr>
        <p:txBody>
          <a:bodyPr wrap="none" lIns="0" tIns="0" rIns="0" bIns="0" rtlCol="0" anchor="t"/>
          <a:lstStyle/>
          <a:p>
            <a:pPr marL="0" indent="0" algn="l">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Enhanced User Experience</a:t>
            </a:r>
            <a:endParaRPr lang="en-US" sz="2000" dirty="0">
              <a:latin typeface="Times New Roman" panose="02020603050405020304" pitchFamily="18" charset="0"/>
              <a:cs typeface="Times New Roman" panose="02020603050405020304" pitchFamily="18" charset="0"/>
            </a:endParaRPr>
          </a:p>
        </p:txBody>
      </p:sp>
      <p:sp>
        <p:nvSpPr>
          <p:cNvPr id="15" name="Text 8"/>
          <p:cNvSpPr/>
          <p:nvPr/>
        </p:nvSpPr>
        <p:spPr>
          <a:xfrm>
            <a:off x="10213062" y="6069806"/>
            <a:ext cx="3695105" cy="1320165"/>
          </a:xfrm>
          <a:prstGeom prst="rect">
            <a:avLst/>
          </a:prstGeom>
          <a:noFill/>
          <a:ln/>
        </p:spPr>
        <p:txBody>
          <a:bodyPr wrap="square" lIns="0" tIns="0" rIns="0" bIns="0" rtlCol="0" anchor="t"/>
          <a:lstStyle/>
          <a:p>
            <a:pPr marL="0" indent="0" algn="l">
              <a:lnSpc>
                <a:spcPts val="2550"/>
              </a:lnSpc>
              <a:buNone/>
            </a:pPr>
            <a:r>
              <a:rPr lang="en-US" sz="1600" dirty="0">
                <a:solidFill>
                  <a:srgbClr val="403C4E"/>
                </a:solidFill>
                <a:latin typeface="Open Sans" pitchFamily="34" charset="0"/>
                <a:ea typeface="Open Sans" pitchFamily="34" charset="-122"/>
                <a:cs typeface="Open Sans" pitchFamily="34" charset="-120"/>
              </a:rPr>
              <a:t>The immersive and intuitive nature of AR navigation can make the travel experience more enjoyable and engaging.</a:t>
            </a:r>
            <a:endParaRPr lang="en-US" sz="1600" dirty="0"/>
          </a:p>
        </p:txBody>
      </p:sp>
      <p:pic>
        <p:nvPicPr>
          <p:cNvPr id="16" name="Picture 15">
            <a:extLst>
              <a:ext uri="{FF2B5EF4-FFF2-40B4-BE49-F238E27FC236}">
                <a16:creationId xmlns:a16="http://schemas.microsoft.com/office/drawing/2014/main" id="{4DED7EEF-0EC2-2EDB-80D2-3A223F90ACF6}"/>
              </a:ext>
            </a:extLst>
          </p:cNvPr>
          <p:cNvPicPr>
            <a:picLocks noChangeAspect="1"/>
          </p:cNvPicPr>
          <p:nvPr/>
        </p:nvPicPr>
        <p:blipFill>
          <a:blip r:embed="rId8"/>
          <a:stretch>
            <a:fillRect/>
          </a:stretch>
        </p:blipFill>
        <p:spPr>
          <a:xfrm>
            <a:off x="12420292" y="7800915"/>
            <a:ext cx="2210108" cy="42868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3540" y="907137"/>
            <a:ext cx="7450812" cy="628174"/>
          </a:xfrm>
          <a:prstGeom prst="rect">
            <a:avLst/>
          </a:prstGeom>
          <a:noFill/>
          <a:ln/>
        </p:spPr>
        <p:txBody>
          <a:bodyPr wrap="none" lIns="0" tIns="0" rIns="0" bIns="0" rtlCol="0" anchor="t"/>
          <a:lstStyle/>
          <a:p>
            <a:pPr marL="0" indent="0">
              <a:lnSpc>
                <a:spcPts val="4900"/>
              </a:lnSpc>
              <a:buNone/>
            </a:pPr>
            <a:r>
              <a:rPr lang="en-US" sz="3950" b="1" dirty="0">
                <a:solidFill>
                  <a:srgbClr val="403C4E"/>
                </a:solidFill>
                <a:latin typeface="Times New Roman" panose="02020603050405020304" pitchFamily="18" charset="0"/>
                <a:ea typeface="Merriweather Bold" pitchFamily="34" charset="-122"/>
                <a:cs typeface="Times New Roman" panose="02020603050405020304" pitchFamily="18" charset="0"/>
              </a:rPr>
              <a:t>AR Navigation in Smart Cities</a:t>
            </a:r>
            <a:endParaRPr lang="en-US" sz="3950" dirty="0">
              <a:latin typeface="Times New Roman" panose="02020603050405020304" pitchFamily="18" charset="0"/>
              <a:cs typeface="Times New Roman" panose="02020603050405020304" pitchFamily="18" charset="0"/>
            </a:endParaRPr>
          </a:p>
        </p:txBody>
      </p:sp>
      <p:sp>
        <p:nvSpPr>
          <p:cNvPr id="4" name="Shape 1"/>
          <p:cNvSpPr/>
          <p:nvPr/>
        </p:nvSpPr>
        <p:spPr>
          <a:xfrm>
            <a:off x="993577" y="1836777"/>
            <a:ext cx="22860" cy="5485567"/>
          </a:xfrm>
          <a:prstGeom prst="roundRect">
            <a:avLst>
              <a:gd name="adj" fmla="val 369372"/>
            </a:avLst>
          </a:prstGeom>
          <a:solidFill>
            <a:srgbClr val="E5BEB2"/>
          </a:solidFill>
          <a:ln/>
        </p:spPr>
      </p:sp>
      <p:sp>
        <p:nvSpPr>
          <p:cNvPr id="5" name="Shape 2"/>
          <p:cNvSpPr/>
          <p:nvPr/>
        </p:nvSpPr>
        <p:spPr>
          <a:xfrm>
            <a:off x="1208306" y="2277547"/>
            <a:ext cx="703540" cy="22860"/>
          </a:xfrm>
          <a:prstGeom prst="roundRect">
            <a:avLst>
              <a:gd name="adj" fmla="val 369372"/>
            </a:avLst>
          </a:prstGeom>
          <a:solidFill>
            <a:srgbClr val="E5BEB2"/>
          </a:solidFill>
          <a:ln/>
        </p:spPr>
      </p:sp>
      <p:sp>
        <p:nvSpPr>
          <p:cNvPr id="6" name="Shape 3"/>
          <p:cNvSpPr/>
          <p:nvPr/>
        </p:nvSpPr>
        <p:spPr>
          <a:xfrm>
            <a:off x="778847" y="2062877"/>
            <a:ext cx="452318" cy="452318"/>
          </a:xfrm>
          <a:prstGeom prst="roundRect">
            <a:avLst>
              <a:gd name="adj" fmla="val 18668"/>
            </a:avLst>
          </a:prstGeom>
          <a:solidFill>
            <a:srgbClr val="FFD8CC"/>
          </a:solidFill>
          <a:ln w="7620">
            <a:solidFill>
              <a:srgbClr val="E5BEB2"/>
            </a:solidFill>
            <a:prstDash val="solid"/>
          </a:ln>
        </p:spPr>
      </p:sp>
      <p:sp>
        <p:nvSpPr>
          <p:cNvPr id="7" name="Text 4"/>
          <p:cNvSpPr/>
          <p:nvPr/>
        </p:nvSpPr>
        <p:spPr>
          <a:xfrm>
            <a:off x="935891" y="2138243"/>
            <a:ext cx="138113" cy="301585"/>
          </a:xfrm>
          <a:prstGeom prst="rect">
            <a:avLst/>
          </a:prstGeom>
          <a:noFill/>
          <a:ln/>
        </p:spPr>
        <p:txBody>
          <a:bodyPr wrap="none" lIns="0" tIns="0" rIns="0" bIns="0" rtlCol="0" anchor="t"/>
          <a:lstStyle/>
          <a:p>
            <a:pPr marL="0" indent="0" algn="ctr">
              <a:lnSpc>
                <a:spcPts val="2350"/>
              </a:lnSpc>
              <a:buNone/>
            </a:pPr>
            <a:r>
              <a:rPr lang="en-US" sz="2350" b="1" dirty="0">
                <a:solidFill>
                  <a:srgbClr val="403C4E"/>
                </a:solidFill>
                <a:latin typeface="Merriweather Bold" pitchFamily="34" charset="0"/>
                <a:ea typeface="Merriweather Bold" pitchFamily="34" charset="-122"/>
                <a:cs typeface="Merriweather Bold" pitchFamily="34" charset="-120"/>
              </a:rPr>
              <a:t>1</a:t>
            </a:r>
            <a:endParaRPr lang="en-US" sz="2350" dirty="0"/>
          </a:p>
        </p:txBody>
      </p:sp>
      <p:sp>
        <p:nvSpPr>
          <p:cNvPr id="8" name="Text 5"/>
          <p:cNvSpPr/>
          <p:nvPr/>
        </p:nvSpPr>
        <p:spPr>
          <a:xfrm>
            <a:off x="2110740" y="2037755"/>
            <a:ext cx="2596396" cy="314087"/>
          </a:xfrm>
          <a:prstGeom prst="rect">
            <a:avLst/>
          </a:prstGeom>
          <a:noFill/>
          <a:ln/>
        </p:spPr>
        <p:txBody>
          <a:bodyPr wrap="none" lIns="0" tIns="0" rIns="0" bIns="0" rtlCol="0" anchor="t"/>
          <a:lstStyle/>
          <a:p>
            <a:pPr marL="0" indent="0" algn="l">
              <a:lnSpc>
                <a:spcPts val="2450"/>
              </a:lnSpc>
              <a:buNone/>
            </a:pPr>
            <a:r>
              <a:rPr lang="en-US" sz="1950" b="1" dirty="0">
                <a:solidFill>
                  <a:srgbClr val="403C4E"/>
                </a:solidFill>
                <a:latin typeface="Times New Roman" panose="02020603050405020304" pitchFamily="18" charset="0"/>
                <a:ea typeface="Merriweather Bold" pitchFamily="34" charset="-122"/>
                <a:cs typeface="Times New Roman" panose="02020603050405020304" pitchFamily="18" charset="0"/>
              </a:rPr>
              <a:t>Traffic Optimization</a:t>
            </a:r>
            <a:endParaRPr lang="en-US" sz="1950" dirty="0">
              <a:latin typeface="Times New Roman" panose="02020603050405020304" pitchFamily="18" charset="0"/>
              <a:cs typeface="Times New Roman" panose="02020603050405020304" pitchFamily="18" charset="0"/>
            </a:endParaRPr>
          </a:p>
        </p:txBody>
      </p:sp>
      <p:sp>
        <p:nvSpPr>
          <p:cNvPr id="9" name="Text 6"/>
          <p:cNvSpPr/>
          <p:nvPr/>
        </p:nvSpPr>
        <p:spPr>
          <a:xfrm>
            <a:off x="2110740" y="2472452"/>
            <a:ext cx="6329720" cy="965121"/>
          </a:xfrm>
          <a:prstGeom prst="rect">
            <a:avLst/>
          </a:prstGeom>
          <a:noFill/>
          <a:ln/>
        </p:spPr>
        <p:txBody>
          <a:bodyPr wrap="square" lIns="0" tIns="0" rIns="0" bIns="0" rtlCol="0" anchor="t"/>
          <a:lstStyle/>
          <a:p>
            <a:pPr marL="0" indent="0" algn="l">
              <a:lnSpc>
                <a:spcPts val="2500"/>
              </a:lnSpc>
              <a:buNone/>
            </a:pPr>
            <a:r>
              <a:rPr lang="en-US" sz="1550" dirty="0">
                <a:solidFill>
                  <a:srgbClr val="403C4E"/>
                </a:solidFill>
                <a:latin typeface="Open Sans" pitchFamily="34" charset="0"/>
                <a:ea typeface="Open Sans" pitchFamily="34" charset="-122"/>
                <a:cs typeface="Open Sans" pitchFamily="34" charset="-120"/>
              </a:rPr>
              <a:t>AR navigation can help route users around congestion, construction, and other traffic incidents, improving overall city mobility.</a:t>
            </a:r>
            <a:endParaRPr lang="en-US" sz="1550" dirty="0"/>
          </a:p>
        </p:txBody>
      </p:sp>
      <p:sp>
        <p:nvSpPr>
          <p:cNvPr id="10" name="Shape 7"/>
          <p:cNvSpPr/>
          <p:nvPr/>
        </p:nvSpPr>
        <p:spPr>
          <a:xfrm>
            <a:off x="1208306" y="4280297"/>
            <a:ext cx="703540" cy="22860"/>
          </a:xfrm>
          <a:prstGeom prst="roundRect">
            <a:avLst>
              <a:gd name="adj" fmla="val 369372"/>
            </a:avLst>
          </a:prstGeom>
          <a:solidFill>
            <a:srgbClr val="E5BEB2"/>
          </a:solidFill>
          <a:ln/>
        </p:spPr>
      </p:sp>
      <p:sp>
        <p:nvSpPr>
          <p:cNvPr id="11" name="Shape 8"/>
          <p:cNvSpPr/>
          <p:nvPr/>
        </p:nvSpPr>
        <p:spPr>
          <a:xfrm>
            <a:off x="778847" y="4065627"/>
            <a:ext cx="452318" cy="452318"/>
          </a:xfrm>
          <a:prstGeom prst="roundRect">
            <a:avLst>
              <a:gd name="adj" fmla="val 18668"/>
            </a:avLst>
          </a:prstGeom>
          <a:solidFill>
            <a:srgbClr val="FFD8CC"/>
          </a:solidFill>
          <a:ln w="7620">
            <a:solidFill>
              <a:srgbClr val="E5BEB2"/>
            </a:solidFill>
            <a:prstDash val="solid"/>
          </a:ln>
        </p:spPr>
      </p:sp>
      <p:sp>
        <p:nvSpPr>
          <p:cNvPr id="12" name="Text 9"/>
          <p:cNvSpPr/>
          <p:nvPr/>
        </p:nvSpPr>
        <p:spPr>
          <a:xfrm>
            <a:off x="913745" y="4140994"/>
            <a:ext cx="182404" cy="301585"/>
          </a:xfrm>
          <a:prstGeom prst="rect">
            <a:avLst/>
          </a:prstGeom>
          <a:noFill/>
          <a:ln/>
        </p:spPr>
        <p:txBody>
          <a:bodyPr wrap="none" lIns="0" tIns="0" rIns="0" bIns="0" rtlCol="0" anchor="t"/>
          <a:lstStyle/>
          <a:p>
            <a:pPr marL="0" indent="0" algn="ctr">
              <a:lnSpc>
                <a:spcPts val="2350"/>
              </a:lnSpc>
              <a:buNone/>
            </a:pPr>
            <a:r>
              <a:rPr lang="en-US" sz="2350" b="1" dirty="0">
                <a:solidFill>
                  <a:srgbClr val="403C4E"/>
                </a:solidFill>
                <a:latin typeface="Merriweather Bold" pitchFamily="34" charset="0"/>
                <a:ea typeface="Merriweather Bold" pitchFamily="34" charset="-122"/>
                <a:cs typeface="Merriweather Bold" pitchFamily="34" charset="-120"/>
              </a:rPr>
              <a:t>2</a:t>
            </a:r>
            <a:endParaRPr lang="en-US" sz="2350" dirty="0"/>
          </a:p>
        </p:txBody>
      </p:sp>
      <p:sp>
        <p:nvSpPr>
          <p:cNvPr id="13" name="Text 10"/>
          <p:cNvSpPr/>
          <p:nvPr/>
        </p:nvSpPr>
        <p:spPr>
          <a:xfrm>
            <a:off x="2110740" y="4040505"/>
            <a:ext cx="3562588" cy="314087"/>
          </a:xfrm>
          <a:prstGeom prst="rect">
            <a:avLst/>
          </a:prstGeom>
          <a:noFill/>
          <a:ln/>
        </p:spPr>
        <p:txBody>
          <a:bodyPr wrap="none" lIns="0" tIns="0" rIns="0" bIns="0" rtlCol="0" anchor="t"/>
          <a:lstStyle/>
          <a:p>
            <a:pPr marL="0" indent="0" algn="l">
              <a:lnSpc>
                <a:spcPts val="2450"/>
              </a:lnSpc>
              <a:buNone/>
            </a:pPr>
            <a:r>
              <a:rPr lang="en-US" sz="1950" b="1" dirty="0">
                <a:solidFill>
                  <a:srgbClr val="403C4E"/>
                </a:solidFill>
                <a:latin typeface="Times New Roman" panose="02020603050405020304" pitchFamily="18" charset="0"/>
                <a:ea typeface="Merriweather Bold" pitchFamily="34" charset="-122"/>
                <a:cs typeface="Times New Roman" panose="02020603050405020304" pitchFamily="18" charset="0"/>
              </a:rPr>
              <a:t>Wayfinding and Exploration</a:t>
            </a:r>
            <a:endParaRPr lang="en-US" sz="1950" dirty="0">
              <a:latin typeface="Times New Roman" panose="02020603050405020304" pitchFamily="18" charset="0"/>
              <a:cs typeface="Times New Roman" panose="02020603050405020304" pitchFamily="18" charset="0"/>
            </a:endParaRPr>
          </a:p>
        </p:txBody>
      </p:sp>
      <p:sp>
        <p:nvSpPr>
          <p:cNvPr id="14" name="Text 11"/>
          <p:cNvSpPr/>
          <p:nvPr/>
        </p:nvSpPr>
        <p:spPr>
          <a:xfrm>
            <a:off x="2110740" y="4475202"/>
            <a:ext cx="6329720" cy="643414"/>
          </a:xfrm>
          <a:prstGeom prst="rect">
            <a:avLst/>
          </a:prstGeom>
          <a:noFill/>
          <a:ln/>
        </p:spPr>
        <p:txBody>
          <a:bodyPr wrap="square" lIns="0" tIns="0" rIns="0" bIns="0" rtlCol="0" anchor="t"/>
          <a:lstStyle/>
          <a:p>
            <a:pPr marL="0" indent="0" algn="l">
              <a:lnSpc>
                <a:spcPts val="2500"/>
              </a:lnSpc>
              <a:buNone/>
            </a:pPr>
            <a:r>
              <a:rPr lang="en-US" sz="1550" dirty="0">
                <a:solidFill>
                  <a:srgbClr val="403C4E"/>
                </a:solidFill>
                <a:latin typeface="Open Sans" pitchFamily="34" charset="0"/>
                <a:ea typeface="Open Sans" pitchFamily="34" charset="-122"/>
                <a:cs typeface="Open Sans" pitchFamily="34" charset="-120"/>
              </a:rPr>
              <a:t>AR can enhance the urban exploration experience by highlighting landmarks, points of interest, and providing turn-by-turn directions.</a:t>
            </a:r>
            <a:endParaRPr lang="en-US" sz="1550" dirty="0"/>
          </a:p>
        </p:txBody>
      </p:sp>
      <p:sp>
        <p:nvSpPr>
          <p:cNvPr id="15" name="Shape 12"/>
          <p:cNvSpPr/>
          <p:nvPr/>
        </p:nvSpPr>
        <p:spPr>
          <a:xfrm>
            <a:off x="1208306" y="5961340"/>
            <a:ext cx="703540" cy="22860"/>
          </a:xfrm>
          <a:prstGeom prst="roundRect">
            <a:avLst>
              <a:gd name="adj" fmla="val 369372"/>
            </a:avLst>
          </a:prstGeom>
          <a:solidFill>
            <a:srgbClr val="E5BEB2"/>
          </a:solidFill>
          <a:ln/>
        </p:spPr>
      </p:sp>
      <p:sp>
        <p:nvSpPr>
          <p:cNvPr id="16" name="Shape 13"/>
          <p:cNvSpPr/>
          <p:nvPr/>
        </p:nvSpPr>
        <p:spPr>
          <a:xfrm>
            <a:off x="778847" y="5746671"/>
            <a:ext cx="452318" cy="452318"/>
          </a:xfrm>
          <a:prstGeom prst="roundRect">
            <a:avLst>
              <a:gd name="adj" fmla="val 18668"/>
            </a:avLst>
          </a:prstGeom>
          <a:solidFill>
            <a:srgbClr val="FFD8CC"/>
          </a:solidFill>
          <a:ln w="7620">
            <a:solidFill>
              <a:srgbClr val="E5BEB2"/>
            </a:solidFill>
            <a:prstDash val="solid"/>
          </a:ln>
        </p:spPr>
      </p:sp>
      <p:sp>
        <p:nvSpPr>
          <p:cNvPr id="17" name="Text 14"/>
          <p:cNvSpPr/>
          <p:nvPr/>
        </p:nvSpPr>
        <p:spPr>
          <a:xfrm>
            <a:off x="919579" y="5822037"/>
            <a:ext cx="170736" cy="301585"/>
          </a:xfrm>
          <a:prstGeom prst="rect">
            <a:avLst/>
          </a:prstGeom>
          <a:noFill/>
          <a:ln/>
        </p:spPr>
        <p:txBody>
          <a:bodyPr wrap="none" lIns="0" tIns="0" rIns="0" bIns="0" rtlCol="0" anchor="t"/>
          <a:lstStyle/>
          <a:p>
            <a:pPr marL="0" indent="0" algn="ctr">
              <a:lnSpc>
                <a:spcPts val="2350"/>
              </a:lnSpc>
              <a:buNone/>
            </a:pPr>
            <a:r>
              <a:rPr lang="en-US" sz="2350" b="1" dirty="0">
                <a:solidFill>
                  <a:srgbClr val="403C4E"/>
                </a:solidFill>
                <a:latin typeface="Merriweather Bold" pitchFamily="34" charset="0"/>
                <a:ea typeface="Merriweather Bold" pitchFamily="34" charset="-122"/>
                <a:cs typeface="Merriweather Bold" pitchFamily="34" charset="-120"/>
              </a:rPr>
              <a:t>3</a:t>
            </a:r>
            <a:endParaRPr lang="en-US" sz="2350" dirty="0"/>
          </a:p>
        </p:txBody>
      </p:sp>
      <p:sp>
        <p:nvSpPr>
          <p:cNvPr id="18" name="Text 15"/>
          <p:cNvSpPr/>
          <p:nvPr/>
        </p:nvSpPr>
        <p:spPr>
          <a:xfrm>
            <a:off x="2110740" y="5721548"/>
            <a:ext cx="2957989" cy="314087"/>
          </a:xfrm>
          <a:prstGeom prst="rect">
            <a:avLst/>
          </a:prstGeom>
          <a:noFill/>
          <a:ln/>
        </p:spPr>
        <p:txBody>
          <a:bodyPr wrap="none" lIns="0" tIns="0" rIns="0" bIns="0" rtlCol="0" anchor="t"/>
          <a:lstStyle/>
          <a:p>
            <a:pPr marL="0" indent="0" algn="l">
              <a:lnSpc>
                <a:spcPts val="2450"/>
              </a:lnSpc>
              <a:buNone/>
            </a:pPr>
            <a:r>
              <a:rPr lang="en-US" sz="1950" b="1" dirty="0">
                <a:solidFill>
                  <a:srgbClr val="403C4E"/>
                </a:solidFill>
                <a:latin typeface="Times New Roman" panose="02020603050405020304" pitchFamily="18" charset="0"/>
                <a:ea typeface="Merriweather Bold" pitchFamily="34" charset="-122"/>
                <a:cs typeface="Times New Roman" panose="02020603050405020304" pitchFamily="18" charset="0"/>
              </a:rPr>
              <a:t>Integrated Information</a:t>
            </a:r>
            <a:endParaRPr lang="en-US" sz="1950" dirty="0">
              <a:latin typeface="Times New Roman" panose="02020603050405020304" pitchFamily="18" charset="0"/>
              <a:cs typeface="Times New Roman" panose="02020603050405020304" pitchFamily="18" charset="0"/>
            </a:endParaRPr>
          </a:p>
        </p:txBody>
      </p:sp>
      <p:sp>
        <p:nvSpPr>
          <p:cNvPr id="19" name="Text 16"/>
          <p:cNvSpPr/>
          <p:nvPr/>
        </p:nvSpPr>
        <p:spPr>
          <a:xfrm>
            <a:off x="2110740" y="6156246"/>
            <a:ext cx="6329720" cy="965121"/>
          </a:xfrm>
          <a:prstGeom prst="rect">
            <a:avLst/>
          </a:prstGeom>
          <a:noFill/>
          <a:ln/>
        </p:spPr>
        <p:txBody>
          <a:bodyPr wrap="square" lIns="0" tIns="0" rIns="0" bIns="0" rtlCol="0" anchor="t"/>
          <a:lstStyle/>
          <a:p>
            <a:pPr marL="0" indent="0" algn="l">
              <a:lnSpc>
                <a:spcPts val="2500"/>
              </a:lnSpc>
              <a:buNone/>
            </a:pPr>
            <a:r>
              <a:rPr lang="en-US" sz="1550" dirty="0">
                <a:solidFill>
                  <a:srgbClr val="403C4E"/>
                </a:solidFill>
                <a:latin typeface="Open Sans" pitchFamily="34" charset="0"/>
                <a:ea typeface="Open Sans" pitchFamily="34" charset="-122"/>
                <a:cs typeface="Open Sans" pitchFamily="34" charset="-120"/>
              </a:rPr>
              <a:t>AR navigation systems can seamlessly integrate with smart city infrastructure, providing users with real-time updates on public transportation, parking availability, and other city-related data.</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818442"/>
            <a:ext cx="7842409" cy="708779"/>
          </a:xfrm>
          <a:prstGeom prst="rect">
            <a:avLst/>
          </a:prstGeom>
          <a:noFill/>
          <a:ln/>
        </p:spPr>
        <p:txBody>
          <a:bodyPr wrap="none" lIns="0" tIns="0" rIns="0" bIns="0" rtlCol="0" anchor="t"/>
          <a:lstStyle/>
          <a:p>
            <a:pPr marL="0" indent="0">
              <a:lnSpc>
                <a:spcPts val="5550"/>
              </a:lnSpc>
              <a:buNone/>
            </a:pPr>
            <a:r>
              <a:rPr lang="en-US" sz="4450" b="1" dirty="0">
                <a:solidFill>
                  <a:srgbClr val="403C4E"/>
                </a:solidFill>
                <a:latin typeface="Times New Roman" panose="02020603050405020304" pitchFamily="18" charset="0"/>
                <a:ea typeface="Merriweather Bold" pitchFamily="34" charset="-122"/>
                <a:cs typeface="Times New Roman" panose="02020603050405020304" pitchFamily="18" charset="0"/>
              </a:rPr>
              <a:t>AR in Autonomous Vehicles</a:t>
            </a:r>
            <a:endParaRPr lang="en-US" sz="4450" dirty="0">
              <a:latin typeface="Times New Roman" panose="02020603050405020304" pitchFamily="18" charset="0"/>
              <a:cs typeface="Times New Roman" panose="02020603050405020304" pitchFamily="18" charset="0"/>
            </a:endParaRPr>
          </a:p>
        </p:txBody>
      </p:sp>
      <p:sp>
        <p:nvSpPr>
          <p:cNvPr id="3" name="Text 1"/>
          <p:cNvSpPr/>
          <p:nvPr/>
        </p:nvSpPr>
        <p:spPr>
          <a:xfrm>
            <a:off x="793790" y="3094196"/>
            <a:ext cx="3978116" cy="708660"/>
          </a:xfrm>
          <a:prstGeom prst="rect">
            <a:avLst/>
          </a:prstGeom>
          <a:noFill/>
          <a:ln/>
        </p:spPr>
        <p:txBody>
          <a:bodyPr wrap="square" lIns="0" tIns="0" rIns="0" bIns="0" rtlCol="0" anchor="t"/>
          <a:lstStyle/>
          <a:p>
            <a:pPr marL="0" indent="0">
              <a:lnSpc>
                <a:spcPts val="2750"/>
              </a:lnSpc>
              <a:buNone/>
            </a:pPr>
            <a:r>
              <a:rPr lang="en-US" sz="2200" b="1" dirty="0">
                <a:solidFill>
                  <a:srgbClr val="403C4E"/>
                </a:solidFill>
                <a:latin typeface="Times New Roman" panose="02020603050405020304" pitchFamily="18" charset="0"/>
                <a:ea typeface="Merriweather Bold" pitchFamily="34" charset="-122"/>
                <a:cs typeface="Times New Roman" panose="02020603050405020304" pitchFamily="18" charset="0"/>
              </a:rPr>
              <a:t>Enhanced Situational Awareness</a:t>
            </a:r>
            <a:endParaRPr lang="en-US" sz="2200" dirty="0">
              <a:latin typeface="Times New Roman" panose="02020603050405020304" pitchFamily="18" charset="0"/>
              <a:cs typeface="Times New Roman" panose="02020603050405020304" pitchFamily="18" charset="0"/>
            </a:endParaRPr>
          </a:p>
        </p:txBody>
      </p:sp>
      <p:sp>
        <p:nvSpPr>
          <p:cNvPr id="4" name="Text 2"/>
          <p:cNvSpPr/>
          <p:nvPr/>
        </p:nvSpPr>
        <p:spPr>
          <a:xfrm>
            <a:off x="793790" y="4029670"/>
            <a:ext cx="3978116" cy="2177415"/>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AR interfaces in autonomous vehicles can provide drivers with a comprehensive view of their surroundings, including nearby obstacles, pedestrians, and road conditions.</a:t>
            </a:r>
            <a:endParaRPr lang="en-US" sz="1750" dirty="0"/>
          </a:p>
        </p:txBody>
      </p:sp>
      <p:sp>
        <p:nvSpPr>
          <p:cNvPr id="5" name="Text 3"/>
          <p:cNvSpPr/>
          <p:nvPr/>
        </p:nvSpPr>
        <p:spPr>
          <a:xfrm>
            <a:off x="5332928" y="3094196"/>
            <a:ext cx="3027283" cy="354330"/>
          </a:xfrm>
          <a:prstGeom prst="rect">
            <a:avLst/>
          </a:prstGeom>
          <a:noFill/>
          <a:ln/>
        </p:spPr>
        <p:txBody>
          <a:bodyPr wrap="none" lIns="0" tIns="0" rIns="0" bIns="0" rtlCol="0" anchor="t"/>
          <a:lstStyle/>
          <a:p>
            <a:pPr marL="0" indent="0">
              <a:lnSpc>
                <a:spcPts val="2750"/>
              </a:lnSpc>
              <a:buNone/>
            </a:pPr>
            <a:r>
              <a:rPr lang="en-US" sz="2200" b="1" dirty="0">
                <a:solidFill>
                  <a:srgbClr val="403C4E"/>
                </a:solidFill>
                <a:latin typeface="Times New Roman" panose="02020603050405020304" pitchFamily="18" charset="0"/>
                <a:ea typeface="Merriweather Bold" pitchFamily="34" charset="-122"/>
                <a:cs typeface="Times New Roman" panose="02020603050405020304" pitchFamily="18" charset="0"/>
              </a:rPr>
              <a:t>Improved Navigation</a:t>
            </a:r>
            <a:endParaRPr lang="en-US" sz="2200" dirty="0">
              <a:latin typeface="Times New Roman" panose="02020603050405020304" pitchFamily="18" charset="0"/>
              <a:cs typeface="Times New Roman" panose="02020603050405020304" pitchFamily="18" charset="0"/>
            </a:endParaRPr>
          </a:p>
        </p:txBody>
      </p:sp>
      <p:sp>
        <p:nvSpPr>
          <p:cNvPr id="6" name="Text 4"/>
          <p:cNvSpPr/>
          <p:nvPr/>
        </p:nvSpPr>
        <p:spPr>
          <a:xfrm>
            <a:off x="5332928" y="3675340"/>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AR navigation systems can seamlessly integrate with autonomous driving technology, providing real-time route guidance and optimizing the travel experience.</a:t>
            </a:r>
            <a:endParaRPr lang="en-US" sz="1750" dirty="0"/>
          </a:p>
        </p:txBody>
      </p:sp>
      <p:sp>
        <p:nvSpPr>
          <p:cNvPr id="7" name="Text 5"/>
          <p:cNvSpPr/>
          <p:nvPr/>
        </p:nvSpPr>
        <p:spPr>
          <a:xfrm>
            <a:off x="9872067" y="3094196"/>
            <a:ext cx="3040618" cy="354330"/>
          </a:xfrm>
          <a:prstGeom prst="rect">
            <a:avLst/>
          </a:prstGeom>
          <a:noFill/>
          <a:ln/>
        </p:spPr>
        <p:txBody>
          <a:bodyPr wrap="none" lIns="0" tIns="0" rIns="0" bIns="0" rtlCol="0" anchor="t"/>
          <a:lstStyle/>
          <a:p>
            <a:pPr marL="0" indent="0">
              <a:lnSpc>
                <a:spcPts val="2750"/>
              </a:lnSpc>
              <a:buNone/>
            </a:pPr>
            <a:r>
              <a:rPr lang="en-US" sz="2200" b="1" dirty="0">
                <a:solidFill>
                  <a:srgbClr val="403C4E"/>
                </a:solidFill>
                <a:latin typeface="Times New Roman" panose="02020603050405020304" pitchFamily="18" charset="0"/>
                <a:ea typeface="Merriweather Bold" pitchFamily="34" charset="-122"/>
                <a:cs typeface="Times New Roman" panose="02020603050405020304" pitchFamily="18" charset="0"/>
              </a:rPr>
              <a:t>Collaborative Driving</a:t>
            </a:r>
            <a:endParaRPr lang="en-US" sz="2200" dirty="0">
              <a:latin typeface="Times New Roman" panose="02020603050405020304" pitchFamily="18" charset="0"/>
              <a:cs typeface="Times New Roman" panose="02020603050405020304" pitchFamily="18" charset="0"/>
            </a:endParaRPr>
          </a:p>
        </p:txBody>
      </p:sp>
      <p:sp>
        <p:nvSpPr>
          <p:cNvPr id="8" name="Text 6"/>
          <p:cNvSpPr/>
          <p:nvPr/>
        </p:nvSpPr>
        <p:spPr>
          <a:xfrm>
            <a:off x="9872067" y="3675340"/>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403C4E"/>
                </a:solidFill>
                <a:latin typeface="Open Sans" pitchFamily="34" charset="0"/>
                <a:ea typeface="Open Sans" pitchFamily="34" charset="-122"/>
                <a:cs typeface="Open Sans" pitchFamily="34" charset="-120"/>
              </a:rPr>
              <a:t>AR can enable communication and collaboration between autonomous vehicles, pedestrians, and infrastructure, enhancing overall safety and efficiency.</a:t>
            </a:r>
            <a:endParaRPr lang="en-US" sz="1750" dirty="0"/>
          </a:p>
        </p:txBody>
      </p:sp>
      <p:pic>
        <p:nvPicPr>
          <p:cNvPr id="9" name="Picture 8">
            <a:extLst>
              <a:ext uri="{FF2B5EF4-FFF2-40B4-BE49-F238E27FC236}">
                <a16:creationId xmlns:a16="http://schemas.microsoft.com/office/drawing/2014/main" id="{C0D80D32-FC11-E973-8F6B-D373ECA38CC8}"/>
              </a:ext>
            </a:extLst>
          </p:cNvPr>
          <p:cNvPicPr>
            <a:picLocks noChangeAspect="1"/>
          </p:cNvPicPr>
          <p:nvPr/>
        </p:nvPicPr>
        <p:blipFill>
          <a:blip r:embed="rId3"/>
          <a:stretch>
            <a:fillRect/>
          </a:stretch>
        </p:blipFill>
        <p:spPr>
          <a:xfrm>
            <a:off x="12420292" y="7800915"/>
            <a:ext cx="2210108" cy="42868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17471" y="762000"/>
            <a:ext cx="7709059" cy="1281113"/>
          </a:xfrm>
          <a:prstGeom prst="rect">
            <a:avLst/>
          </a:prstGeom>
          <a:noFill/>
          <a:ln/>
        </p:spPr>
        <p:txBody>
          <a:bodyPr wrap="square" lIns="0" tIns="0" rIns="0" bIns="0" rtlCol="0" anchor="t"/>
          <a:lstStyle/>
          <a:p>
            <a:pPr marL="0" indent="0">
              <a:lnSpc>
                <a:spcPts val="5000"/>
              </a:lnSpc>
              <a:buNone/>
            </a:pPr>
            <a:r>
              <a:rPr lang="en-US" sz="4000" b="1" dirty="0">
                <a:solidFill>
                  <a:srgbClr val="403C4E"/>
                </a:solidFill>
                <a:latin typeface="Times New Roman" panose="02020603050405020304" pitchFamily="18" charset="0"/>
                <a:ea typeface="Merriweather Bold" pitchFamily="34" charset="-122"/>
                <a:cs typeface="Times New Roman" panose="02020603050405020304" pitchFamily="18" charset="0"/>
              </a:rPr>
              <a:t>Challenges and Future of AR in Navigation</a:t>
            </a:r>
            <a:endParaRPr lang="en-US" sz="4000" dirty="0">
              <a:latin typeface="Times New Roman" panose="02020603050405020304" pitchFamily="18" charset="0"/>
              <a:cs typeface="Times New Roman" panose="02020603050405020304" pitchFamily="18" charset="0"/>
            </a:endParaRPr>
          </a:p>
        </p:txBody>
      </p:sp>
      <p:pic>
        <p:nvPicPr>
          <p:cNvPr id="4" name="Image 1" descr="preencoded.png"/>
          <p:cNvPicPr>
            <a:picLocks noChangeAspect="1"/>
          </p:cNvPicPr>
          <p:nvPr/>
        </p:nvPicPr>
        <p:blipFill>
          <a:blip r:embed="rId4"/>
          <a:stretch>
            <a:fillRect/>
          </a:stretch>
        </p:blipFill>
        <p:spPr>
          <a:xfrm>
            <a:off x="717471" y="2350532"/>
            <a:ext cx="1024890" cy="1639967"/>
          </a:xfrm>
          <a:prstGeom prst="rect">
            <a:avLst/>
          </a:prstGeom>
        </p:spPr>
      </p:pic>
      <p:sp>
        <p:nvSpPr>
          <p:cNvPr id="5" name="Text 1"/>
          <p:cNvSpPr/>
          <p:nvPr/>
        </p:nvSpPr>
        <p:spPr>
          <a:xfrm>
            <a:off x="2049780" y="2555438"/>
            <a:ext cx="2724269" cy="320278"/>
          </a:xfrm>
          <a:prstGeom prst="rect">
            <a:avLst/>
          </a:prstGeom>
          <a:noFill/>
          <a:ln/>
        </p:spPr>
        <p:txBody>
          <a:bodyPr wrap="none" lIns="0" tIns="0" rIns="0" bIns="0" rtlCol="0" anchor="t"/>
          <a:lstStyle/>
          <a:p>
            <a:pPr marL="0" indent="0" algn="l">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Technical Challenges</a:t>
            </a:r>
            <a:endParaRPr lang="en-US" sz="2000" dirty="0">
              <a:latin typeface="Times New Roman" panose="02020603050405020304" pitchFamily="18" charset="0"/>
              <a:cs typeface="Times New Roman" panose="02020603050405020304" pitchFamily="18" charset="0"/>
            </a:endParaRPr>
          </a:p>
        </p:txBody>
      </p:sp>
      <p:sp>
        <p:nvSpPr>
          <p:cNvPr id="6" name="Text 2"/>
          <p:cNvSpPr/>
          <p:nvPr/>
        </p:nvSpPr>
        <p:spPr>
          <a:xfrm>
            <a:off x="2049780" y="2998708"/>
            <a:ext cx="6376749" cy="656034"/>
          </a:xfrm>
          <a:prstGeom prst="rect">
            <a:avLst/>
          </a:prstGeom>
          <a:noFill/>
          <a:ln/>
        </p:spPr>
        <p:txBody>
          <a:bodyPr wrap="square" lIns="0" tIns="0" rIns="0" bIns="0" rtlCol="0" anchor="t"/>
          <a:lstStyle/>
          <a:p>
            <a:pPr marL="0" indent="0" algn="l">
              <a:lnSpc>
                <a:spcPts val="2550"/>
              </a:lnSpc>
              <a:buNone/>
            </a:pPr>
            <a:r>
              <a:rPr lang="en-US" sz="1600" dirty="0">
                <a:solidFill>
                  <a:srgbClr val="403C4E"/>
                </a:solidFill>
                <a:latin typeface="Open Sans" pitchFamily="34" charset="0"/>
                <a:ea typeface="Open Sans" pitchFamily="34" charset="-122"/>
                <a:cs typeface="Open Sans" pitchFamily="34" charset="-120"/>
              </a:rPr>
              <a:t>Improving accuracy, reliability, and battery life of AR systems are key hurdles to overcome for widespread adoption.</a:t>
            </a:r>
            <a:endParaRPr lang="en-US" sz="1600" dirty="0"/>
          </a:p>
        </p:txBody>
      </p:sp>
      <p:pic>
        <p:nvPicPr>
          <p:cNvPr id="7" name="Image 2" descr="preencoded.png"/>
          <p:cNvPicPr>
            <a:picLocks noChangeAspect="1"/>
          </p:cNvPicPr>
          <p:nvPr/>
        </p:nvPicPr>
        <p:blipFill>
          <a:blip r:embed="rId5"/>
          <a:stretch>
            <a:fillRect/>
          </a:stretch>
        </p:blipFill>
        <p:spPr>
          <a:xfrm>
            <a:off x="717471" y="3990499"/>
            <a:ext cx="1024890" cy="1639967"/>
          </a:xfrm>
          <a:prstGeom prst="rect">
            <a:avLst/>
          </a:prstGeom>
        </p:spPr>
      </p:pic>
      <p:sp>
        <p:nvSpPr>
          <p:cNvPr id="8" name="Text 3"/>
          <p:cNvSpPr/>
          <p:nvPr/>
        </p:nvSpPr>
        <p:spPr>
          <a:xfrm>
            <a:off x="2049780" y="4195405"/>
            <a:ext cx="2562463" cy="320278"/>
          </a:xfrm>
          <a:prstGeom prst="rect">
            <a:avLst/>
          </a:prstGeom>
          <a:noFill/>
          <a:ln/>
        </p:spPr>
        <p:txBody>
          <a:bodyPr wrap="none" lIns="0" tIns="0" rIns="0" bIns="0" rtlCol="0" anchor="t"/>
          <a:lstStyle/>
          <a:p>
            <a:pPr marL="0" indent="0" algn="l">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User Experience</a:t>
            </a:r>
            <a:endParaRPr lang="en-US" sz="2000" dirty="0">
              <a:latin typeface="Times New Roman" panose="02020603050405020304" pitchFamily="18" charset="0"/>
              <a:cs typeface="Times New Roman" panose="02020603050405020304" pitchFamily="18" charset="0"/>
            </a:endParaRPr>
          </a:p>
        </p:txBody>
      </p:sp>
      <p:sp>
        <p:nvSpPr>
          <p:cNvPr id="9" name="Text 4"/>
          <p:cNvSpPr/>
          <p:nvPr/>
        </p:nvSpPr>
        <p:spPr>
          <a:xfrm>
            <a:off x="2049780" y="4638675"/>
            <a:ext cx="6376749" cy="656034"/>
          </a:xfrm>
          <a:prstGeom prst="rect">
            <a:avLst/>
          </a:prstGeom>
          <a:noFill/>
          <a:ln/>
        </p:spPr>
        <p:txBody>
          <a:bodyPr wrap="square" lIns="0" tIns="0" rIns="0" bIns="0" rtlCol="0" anchor="t"/>
          <a:lstStyle/>
          <a:p>
            <a:pPr marL="0" indent="0" algn="l">
              <a:lnSpc>
                <a:spcPts val="2550"/>
              </a:lnSpc>
              <a:buNone/>
            </a:pPr>
            <a:r>
              <a:rPr lang="en-US" sz="1600" dirty="0">
                <a:solidFill>
                  <a:srgbClr val="403C4E"/>
                </a:solidFill>
                <a:latin typeface="Open Sans" pitchFamily="34" charset="0"/>
                <a:ea typeface="Open Sans" pitchFamily="34" charset="-122"/>
                <a:cs typeface="Open Sans" pitchFamily="34" charset="-120"/>
              </a:rPr>
              <a:t>Ensuring intuitive and seamless integration of AR into the navigation workflow is crucial for user acceptance and satisfaction.</a:t>
            </a:r>
            <a:endParaRPr lang="en-US" sz="1600" dirty="0"/>
          </a:p>
        </p:txBody>
      </p:sp>
      <p:pic>
        <p:nvPicPr>
          <p:cNvPr id="10" name="Image 3" descr="preencoded.png"/>
          <p:cNvPicPr>
            <a:picLocks noChangeAspect="1"/>
          </p:cNvPicPr>
          <p:nvPr/>
        </p:nvPicPr>
        <p:blipFill>
          <a:blip r:embed="rId6"/>
          <a:stretch>
            <a:fillRect/>
          </a:stretch>
        </p:blipFill>
        <p:spPr>
          <a:xfrm>
            <a:off x="717471" y="5630466"/>
            <a:ext cx="1024890" cy="1837134"/>
          </a:xfrm>
          <a:prstGeom prst="rect">
            <a:avLst/>
          </a:prstGeom>
        </p:spPr>
      </p:pic>
      <p:sp>
        <p:nvSpPr>
          <p:cNvPr id="11" name="Text 5"/>
          <p:cNvSpPr/>
          <p:nvPr/>
        </p:nvSpPr>
        <p:spPr>
          <a:xfrm>
            <a:off x="2049780" y="5835372"/>
            <a:ext cx="3428524" cy="320278"/>
          </a:xfrm>
          <a:prstGeom prst="rect">
            <a:avLst/>
          </a:prstGeom>
          <a:noFill/>
          <a:ln/>
        </p:spPr>
        <p:txBody>
          <a:bodyPr wrap="none" lIns="0" tIns="0" rIns="0" bIns="0" rtlCol="0" anchor="t"/>
          <a:lstStyle/>
          <a:p>
            <a:pPr marL="0" indent="0" algn="l">
              <a:lnSpc>
                <a:spcPts val="2500"/>
              </a:lnSpc>
              <a:buNone/>
            </a:pPr>
            <a:r>
              <a:rPr lang="en-US" sz="2000" b="1" dirty="0">
                <a:solidFill>
                  <a:srgbClr val="403C4E"/>
                </a:solidFill>
                <a:latin typeface="Times New Roman" panose="02020603050405020304" pitchFamily="18" charset="0"/>
                <a:ea typeface="Merriweather Bold" pitchFamily="34" charset="-122"/>
                <a:cs typeface="Times New Roman" panose="02020603050405020304" pitchFamily="18" charset="0"/>
              </a:rPr>
              <a:t>Regulatory Considerations</a:t>
            </a:r>
            <a:endParaRPr lang="en-US" sz="2000" dirty="0">
              <a:latin typeface="Times New Roman" panose="02020603050405020304" pitchFamily="18" charset="0"/>
              <a:cs typeface="Times New Roman" panose="02020603050405020304" pitchFamily="18" charset="0"/>
            </a:endParaRPr>
          </a:p>
        </p:txBody>
      </p:sp>
      <p:sp>
        <p:nvSpPr>
          <p:cNvPr id="12" name="Text 6"/>
          <p:cNvSpPr/>
          <p:nvPr/>
        </p:nvSpPr>
        <p:spPr>
          <a:xfrm>
            <a:off x="2049780" y="6278642"/>
            <a:ext cx="6376749" cy="984052"/>
          </a:xfrm>
          <a:prstGeom prst="rect">
            <a:avLst/>
          </a:prstGeom>
          <a:noFill/>
          <a:ln/>
        </p:spPr>
        <p:txBody>
          <a:bodyPr wrap="square" lIns="0" tIns="0" rIns="0" bIns="0" rtlCol="0" anchor="t"/>
          <a:lstStyle/>
          <a:p>
            <a:pPr marL="0" indent="0" algn="l">
              <a:lnSpc>
                <a:spcPts val="2550"/>
              </a:lnSpc>
              <a:buNone/>
            </a:pPr>
            <a:r>
              <a:rPr lang="en-US" sz="1600" dirty="0">
                <a:solidFill>
                  <a:srgbClr val="403C4E"/>
                </a:solidFill>
                <a:latin typeface="Open Sans" pitchFamily="34" charset="0"/>
                <a:ea typeface="Open Sans" pitchFamily="34" charset="-122"/>
                <a:cs typeface="Open Sans" pitchFamily="34" charset="-120"/>
              </a:rPr>
              <a:t>Navigating the legal and ethical landscape surrounding the use of AR in transportation and public spaces will shape the future of this technology.</a:t>
            </a:r>
            <a:endParaRPr lang="en-US" sz="16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85</TotalTime>
  <Words>784</Words>
  <Application>Microsoft Office PowerPoint</Application>
  <PresentationFormat>Custom</PresentationFormat>
  <Paragraphs>82</Paragraphs>
  <Slides>11</Slides>
  <Notes>10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Times New Roman</vt:lpstr>
      <vt:lpstr>Merriweather Bold</vt:lpstr>
      <vt:lpstr>Open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mahithamunjeti@gmail.com</cp:lastModifiedBy>
  <cp:revision>5</cp:revision>
  <dcterms:created xsi:type="dcterms:W3CDTF">2024-10-20T10:22:03Z</dcterms:created>
  <dcterms:modified xsi:type="dcterms:W3CDTF">2024-10-20T11:48:42Z</dcterms:modified>
</cp:coreProperties>
</file>